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76" r:id="rId4"/>
    <p:sldId id="259" r:id="rId5"/>
    <p:sldId id="261" r:id="rId6"/>
    <p:sldId id="262" r:id="rId7"/>
    <p:sldId id="260" r:id="rId8"/>
    <p:sldId id="263" r:id="rId9"/>
    <p:sldId id="277" r:id="rId10"/>
    <p:sldId id="278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AB3B4C-099E-44B9-9C71-00DDD41EAD7F}" type="doc">
      <dgm:prSet loTypeId="urn:microsoft.com/office/officeart/2005/8/layout/pList2#2" loCatId="list" qsTypeId="urn:microsoft.com/office/officeart/2005/8/quickstyle/simple1" qsCatId="simple" csTypeId="urn:microsoft.com/office/officeart/2005/8/colors/accent0_3" csCatId="mainScheme" phldr="1"/>
      <dgm:spPr/>
    </dgm:pt>
    <dgm:pt modelId="{A01E3834-9E10-418C-B4B6-A0A3358FEBE1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>
              <a:latin typeface="Book Antiqua" pitchFamily="18" charset="0"/>
            </a:rPr>
            <a:t>Повышение информированности родителей и детей</a:t>
          </a:r>
          <a:endParaRPr lang="ru-RU" sz="1600" b="1" dirty="0"/>
        </a:p>
      </dgm:t>
    </dgm:pt>
    <dgm:pt modelId="{F48275F4-E353-4557-8584-9FC6D2C153AC}" type="parTrans" cxnId="{FBB2EDE2-7689-4B9C-BFD2-8C9A3A6B80B4}">
      <dgm:prSet/>
      <dgm:spPr/>
      <dgm:t>
        <a:bodyPr/>
        <a:lstStyle/>
        <a:p>
          <a:endParaRPr lang="ru-RU"/>
        </a:p>
      </dgm:t>
    </dgm:pt>
    <dgm:pt modelId="{C1157151-B253-4303-9334-E42DAD6FA195}" type="sibTrans" cxnId="{FBB2EDE2-7689-4B9C-BFD2-8C9A3A6B80B4}">
      <dgm:prSet/>
      <dgm:spPr/>
      <dgm:t>
        <a:bodyPr/>
        <a:lstStyle/>
        <a:p>
          <a:endParaRPr lang="ru-RU"/>
        </a:p>
      </dgm:t>
    </dgm:pt>
    <dgm:pt modelId="{682DD8B0-1BC7-4424-B580-8E307133C8B7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>
              <a:latin typeface="Book Antiqua" pitchFamily="18" charset="0"/>
            </a:rPr>
            <a:t>Повышение доступности ДО</a:t>
          </a:r>
        </a:p>
      </dgm:t>
    </dgm:pt>
    <dgm:pt modelId="{9EDC790A-3FEE-48A8-9EAA-E4671393B589}" type="parTrans" cxnId="{D4F0252D-8A04-434F-B318-7A950DDCFB42}">
      <dgm:prSet/>
      <dgm:spPr/>
      <dgm:t>
        <a:bodyPr/>
        <a:lstStyle/>
        <a:p>
          <a:endParaRPr lang="ru-RU"/>
        </a:p>
      </dgm:t>
    </dgm:pt>
    <dgm:pt modelId="{AB094642-3C8C-4F7E-9CDD-A9899C2A17E1}" type="sibTrans" cxnId="{D4F0252D-8A04-434F-B318-7A950DDCFB42}">
      <dgm:prSet/>
      <dgm:spPr/>
      <dgm:t>
        <a:bodyPr/>
        <a:lstStyle/>
        <a:p>
          <a:endParaRPr lang="ru-RU"/>
        </a:p>
      </dgm:t>
    </dgm:pt>
    <dgm:pt modelId="{9ADC591B-3FBB-469E-85BF-C0D3FFE82CA1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>
              <a:latin typeface="Book Antiqua" pitchFamily="18" charset="0"/>
            </a:rPr>
            <a:t>Работа с одарёнными детьми</a:t>
          </a:r>
          <a:endParaRPr lang="ru-RU" sz="1600" b="1" dirty="0"/>
        </a:p>
      </dgm:t>
    </dgm:pt>
    <dgm:pt modelId="{29FBE54A-1E43-48F1-838A-429773906773}" type="parTrans" cxnId="{4A60B95F-EE34-44CF-BE20-CD4594AED0D4}">
      <dgm:prSet/>
      <dgm:spPr/>
      <dgm:t>
        <a:bodyPr/>
        <a:lstStyle/>
        <a:p>
          <a:endParaRPr lang="ru-RU"/>
        </a:p>
      </dgm:t>
    </dgm:pt>
    <dgm:pt modelId="{E204265B-4F1E-4833-AFDC-EDF1C12CE995}" type="sibTrans" cxnId="{4A60B95F-EE34-44CF-BE20-CD4594AED0D4}">
      <dgm:prSet/>
      <dgm:spPr/>
      <dgm:t>
        <a:bodyPr/>
        <a:lstStyle/>
        <a:p>
          <a:endParaRPr lang="ru-RU"/>
        </a:p>
      </dgm:t>
    </dgm:pt>
    <dgm:pt modelId="{726AEB4A-BB09-42A7-A1A7-2A88AB6BA564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>
              <a:latin typeface="Book Antiqua" pitchFamily="18" charset="0"/>
            </a:rPr>
            <a:t>Модернизация содержания ДО и работа с кадрами</a:t>
          </a:r>
          <a:endParaRPr lang="ru-RU" sz="1600" b="1" dirty="0"/>
        </a:p>
      </dgm:t>
    </dgm:pt>
    <dgm:pt modelId="{9A9DA17D-BC22-40F6-98DF-1F0FC2EB5437}" type="parTrans" cxnId="{1103610E-CD54-49AA-ADC1-E0FC82DF37EA}">
      <dgm:prSet/>
      <dgm:spPr/>
      <dgm:t>
        <a:bodyPr/>
        <a:lstStyle/>
        <a:p>
          <a:endParaRPr lang="ru-RU"/>
        </a:p>
      </dgm:t>
    </dgm:pt>
    <dgm:pt modelId="{EA2137C9-4410-42BE-94BC-17B57143E396}" type="sibTrans" cxnId="{1103610E-CD54-49AA-ADC1-E0FC82DF37EA}">
      <dgm:prSet/>
      <dgm:spPr/>
      <dgm:t>
        <a:bodyPr/>
        <a:lstStyle/>
        <a:p>
          <a:endParaRPr lang="ru-RU"/>
        </a:p>
      </dgm:t>
    </dgm:pt>
    <dgm:pt modelId="{6F485BC1-F242-41B0-9FDB-D5B07096F275}" type="pres">
      <dgm:prSet presAssocID="{3AAB3B4C-099E-44B9-9C71-00DDD41EAD7F}" presName="Name0" presStyleCnt="0">
        <dgm:presLayoutVars>
          <dgm:dir/>
          <dgm:resizeHandles val="exact"/>
        </dgm:presLayoutVars>
      </dgm:prSet>
      <dgm:spPr/>
    </dgm:pt>
    <dgm:pt modelId="{79367DCB-E796-44B3-BD9D-F38D5470EE2C}" type="pres">
      <dgm:prSet presAssocID="{3AAB3B4C-099E-44B9-9C71-00DDD41EAD7F}" presName="bkgdShp" presStyleLbl="alignAccFollowNode1" presStyleIdx="0" presStyleCnt="1" custScaleY="79491" custLinFactNeighborY="55522"/>
      <dgm:spPr/>
    </dgm:pt>
    <dgm:pt modelId="{A9DE8A97-1068-4D10-B66B-282B7DF3A385}" type="pres">
      <dgm:prSet presAssocID="{3AAB3B4C-099E-44B9-9C71-00DDD41EAD7F}" presName="linComp" presStyleCnt="0"/>
      <dgm:spPr/>
    </dgm:pt>
    <dgm:pt modelId="{863FEF6E-0045-4235-981B-4744C20954D7}" type="pres">
      <dgm:prSet presAssocID="{A01E3834-9E10-418C-B4B6-A0A3358FEBE1}" presName="compNode" presStyleCnt="0"/>
      <dgm:spPr/>
    </dgm:pt>
    <dgm:pt modelId="{A0522C29-0CA4-46D7-BAD3-05FD524C94B7}" type="pres">
      <dgm:prSet presAssocID="{A01E3834-9E10-418C-B4B6-A0A3358FEBE1}" presName="node" presStyleLbl="node1" presStyleIdx="0" presStyleCnt="4" custScaleX="104125" custScaleY="54859" custLinFactNeighborX="1653" custLinFactNeighborY="-656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FF9C9D-232D-4E1E-A7F9-2333F76C5C0B}" type="pres">
      <dgm:prSet presAssocID="{A01E3834-9E10-418C-B4B6-A0A3358FEBE1}" presName="invisiNode" presStyleLbl="node1" presStyleIdx="0" presStyleCnt="4"/>
      <dgm:spPr/>
    </dgm:pt>
    <dgm:pt modelId="{F59D380D-EED9-44BB-A92F-9FBE16CD7038}" type="pres">
      <dgm:prSet presAssocID="{A01E3834-9E10-418C-B4B6-A0A3358FEBE1}" presName="imagNode" presStyleLbl="fgImgPlace1" presStyleIdx="0" presStyleCnt="4" custScaleX="70342" custScaleY="78554" custLinFactNeighborX="4067" custLinFactNeighborY="-5488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F6E3A45-F474-4DFF-84D8-52E2F4726761}" type="pres">
      <dgm:prSet presAssocID="{C1157151-B253-4303-9334-E42DAD6FA19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69EE2CD-F938-45AE-AEE7-D58D614CAE55}" type="pres">
      <dgm:prSet presAssocID="{682DD8B0-1BC7-4424-B580-8E307133C8B7}" presName="compNode" presStyleCnt="0"/>
      <dgm:spPr/>
    </dgm:pt>
    <dgm:pt modelId="{76125D4C-326A-40F1-B287-DB9D1C68923C}" type="pres">
      <dgm:prSet presAssocID="{682DD8B0-1BC7-4424-B580-8E307133C8B7}" presName="node" presStyleLbl="node1" presStyleIdx="1" presStyleCnt="4" custScaleX="103270" custScaleY="54858" custLinFactNeighborX="582" custLinFactNeighborY="-685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3ADE13-C077-4FAA-BA82-F91A779CFF7C}" type="pres">
      <dgm:prSet presAssocID="{682DD8B0-1BC7-4424-B580-8E307133C8B7}" presName="invisiNode" presStyleLbl="node1" presStyleIdx="1" presStyleCnt="4"/>
      <dgm:spPr/>
    </dgm:pt>
    <dgm:pt modelId="{EF7608EF-D81A-44C4-A945-FD1E784031AE}" type="pres">
      <dgm:prSet presAssocID="{682DD8B0-1BC7-4424-B580-8E307133C8B7}" presName="imagNode" presStyleLbl="fgImgPlace1" presStyleIdx="1" presStyleCnt="4" custScaleX="83339" custScaleY="73982" custLinFactNeighborX="-170" custLinFactNeighborY="-52413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4689271C-A4AE-44F8-9B45-3D207655264D}" type="pres">
      <dgm:prSet presAssocID="{AB094642-3C8C-4F7E-9CDD-A9899C2A17E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D28B50D-ABE4-45CC-A089-9DDD5E5E14CE}" type="pres">
      <dgm:prSet presAssocID="{9ADC591B-3FBB-469E-85BF-C0D3FFE82CA1}" presName="compNode" presStyleCnt="0"/>
      <dgm:spPr/>
    </dgm:pt>
    <dgm:pt modelId="{A873BBDB-177F-4030-BA73-AEE61C5ECA69}" type="pres">
      <dgm:prSet presAssocID="{9ADC591B-3FBB-469E-85BF-C0D3FFE82CA1}" presName="node" presStyleLbl="node1" presStyleIdx="2" presStyleCnt="4" custScaleX="100984" custScaleY="54676" custLinFactNeighborX="2592" custLinFactNeighborY="-658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86D01C-883E-4B0F-BFF6-D12CCC710453}" type="pres">
      <dgm:prSet presAssocID="{9ADC591B-3FBB-469E-85BF-C0D3FFE82CA1}" presName="invisiNode" presStyleLbl="node1" presStyleIdx="2" presStyleCnt="4"/>
      <dgm:spPr/>
    </dgm:pt>
    <dgm:pt modelId="{75B76752-F9A6-477C-8E0E-0215C531AD35}" type="pres">
      <dgm:prSet presAssocID="{9ADC591B-3FBB-469E-85BF-C0D3FFE82CA1}" presName="imagNode" presStyleLbl="fgImgPlace1" presStyleIdx="2" presStyleCnt="4" custScaleX="83338" custScaleY="75639" custLinFactNeighborX="-2900" custLinFactNeighborY="-6118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7517D49-EB7D-4508-9200-B29102E704B0}" type="pres">
      <dgm:prSet presAssocID="{E204265B-4F1E-4833-AFDC-EDF1C12CE99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1335F7D-EF23-4715-93DE-0088EDAA22BF}" type="pres">
      <dgm:prSet presAssocID="{726AEB4A-BB09-42A7-A1A7-2A88AB6BA564}" presName="compNode" presStyleCnt="0"/>
      <dgm:spPr/>
    </dgm:pt>
    <dgm:pt modelId="{F8613369-1774-46A2-8EC8-9175DD8D580A}" type="pres">
      <dgm:prSet presAssocID="{726AEB4A-BB09-42A7-A1A7-2A88AB6BA564}" presName="node" presStyleLbl="node1" presStyleIdx="3" presStyleCnt="4" custScaleX="111066" custScaleY="54767" custLinFactNeighborX="3233" custLinFactNeighborY="-686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F7F23D-075F-4423-B653-53B0FBE53745}" type="pres">
      <dgm:prSet presAssocID="{726AEB4A-BB09-42A7-A1A7-2A88AB6BA564}" presName="invisiNode" presStyleLbl="node1" presStyleIdx="3" presStyleCnt="4"/>
      <dgm:spPr/>
    </dgm:pt>
    <dgm:pt modelId="{667224D3-B76D-48B1-8896-4669E97D8B81}" type="pres">
      <dgm:prSet presAssocID="{726AEB4A-BB09-42A7-A1A7-2A88AB6BA564}" presName="imagNode" presStyleLbl="fgImgPlace1" presStyleIdx="3" presStyleCnt="4" custScaleX="93902" custScaleY="76611" custLinFactNeighborX="-1028" custLinFactNeighborY="-51136"/>
      <dgm:spPr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</dgm:spPr>
    </dgm:pt>
  </dgm:ptLst>
  <dgm:cxnLst>
    <dgm:cxn modelId="{D3581AE9-F37B-449C-9D5D-21C4468792AB}" type="presOf" srcId="{E204265B-4F1E-4833-AFDC-EDF1C12CE995}" destId="{47517D49-EB7D-4508-9200-B29102E704B0}" srcOrd="0" destOrd="0" presId="urn:microsoft.com/office/officeart/2005/8/layout/pList2#2"/>
    <dgm:cxn modelId="{579E7587-0D15-4BBE-876C-5511EE4A8884}" type="presOf" srcId="{AB094642-3C8C-4F7E-9CDD-A9899C2A17E1}" destId="{4689271C-A4AE-44F8-9B45-3D207655264D}" srcOrd="0" destOrd="0" presId="urn:microsoft.com/office/officeart/2005/8/layout/pList2#2"/>
    <dgm:cxn modelId="{0E36C299-D3F0-4664-A10C-8BF603302552}" type="presOf" srcId="{682DD8B0-1BC7-4424-B580-8E307133C8B7}" destId="{76125D4C-326A-40F1-B287-DB9D1C68923C}" srcOrd="0" destOrd="0" presId="urn:microsoft.com/office/officeart/2005/8/layout/pList2#2"/>
    <dgm:cxn modelId="{62F16071-AC49-48DA-830F-8C9793982214}" type="presOf" srcId="{9ADC591B-3FBB-469E-85BF-C0D3FFE82CA1}" destId="{A873BBDB-177F-4030-BA73-AEE61C5ECA69}" srcOrd="0" destOrd="0" presId="urn:microsoft.com/office/officeart/2005/8/layout/pList2#2"/>
    <dgm:cxn modelId="{D4F0252D-8A04-434F-B318-7A950DDCFB42}" srcId="{3AAB3B4C-099E-44B9-9C71-00DDD41EAD7F}" destId="{682DD8B0-1BC7-4424-B580-8E307133C8B7}" srcOrd="1" destOrd="0" parTransId="{9EDC790A-3FEE-48A8-9EAA-E4671393B589}" sibTransId="{AB094642-3C8C-4F7E-9CDD-A9899C2A17E1}"/>
    <dgm:cxn modelId="{F31197FB-7BB2-42DD-AA49-6CA968695BBA}" type="presOf" srcId="{A01E3834-9E10-418C-B4B6-A0A3358FEBE1}" destId="{A0522C29-0CA4-46D7-BAD3-05FD524C94B7}" srcOrd="0" destOrd="0" presId="urn:microsoft.com/office/officeart/2005/8/layout/pList2#2"/>
    <dgm:cxn modelId="{16D2DB54-7068-4C88-93CA-AA06B487EC5F}" type="presOf" srcId="{3AAB3B4C-099E-44B9-9C71-00DDD41EAD7F}" destId="{6F485BC1-F242-41B0-9FDB-D5B07096F275}" srcOrd="0" destOrd="0" presId="urn:microsoft.com/office/officeart/2005/8/layout/pList2#2"/>
    <dgm:cxn modelId="{9343039E-32B6-4617-8CE4-A42620DF5C26}" type="presOf" srcId="{726AEB4A-BB09-42A7-A1A7-2A88AB6BA564}" destId="{F8613369-1774-46A2-8EC8-9175DD8D580A}" srcOrd="0" destOrd="0" presId="urn:microsoft.com/office/officeart/2005/8/layout/pList2#2"/>
    <dgm:cxn modelId="{FBB2EDE2-7689-4B9C-BFD2-8C9A3A6B80B4}" srcId="{3AAB3B4C-099E-44B9-9C71-00DDD41EAD7F}" destId="{A01E3834-9E10-418C-B4B6-A0A3358FEBE1}" srcOrd="0" destOrd="0" parTransId="{F48275F4-E353-4557-8584-9FC6D2C153AC}" sibTransId="{C1157151-B253-4303-9334-E42DAD6FA195}"/>
    <dgm:cxn modelId="{4A60B95F-EE34-44CF-BE20-CD4594AED0D4}" srcId="{3AAB3B4C-099E-44B9-9C71-00DDD41EAD7F}" destId="{9ADC591B-3FBB-469E-85BF-C0D3FFE82CA1}" srcOrd="2" destOrd="0" parTransId="{29FBE54A-1E43-48F1-838A-429773906773}" sibTransId="{E204265B-4F1E-4833-AFDC-EDF1C12CE995}"/>
    <dgm:cxn modelId="{78D1F651-F584-4968-8FA8-9ADB8BC07696}" type="presOf" srcId="{C1157151-B253-4303-9334-E42DAD6FA195}" destId="{DF6E3A45-F474-4DFF-84D8-52E2F4726761}" srcOrd="0" destOrd="0" presId="urn:microsoft.com/office/officeart/2005/8/layout/pList2#2"/>
    <dgm:cxn modelId="{1103610E-CD54-49AA-ADC1-E0FC82DF37EA}" srcId="{3AAB3B4C-099E-44B9-9C71-00DDD41EAD7F}" destId="{726AEB4A-BB09-42A7-A1A7-2A88AB6BA564}" srcOrd="3" destOrd="0" parTransId="{9A9DA17D-BC22-40F6-98DF-1F0FC2EB5437}" sibTransId="{EA2137C9-4410-42BE-94BC-17B57143E396}"/>
    <dgm:cxn modelId="{E0B81CC4-70E3-4E2D-B912-0C821F2CF09C}" type="presParOf" srcId="{6F485BC1-F242-41B0-9FDB-D5B07096F275}" destId="{79367DCB-E796-44B3-BD9D-F38D5470EE2C}" srcOrd="0" destOrd="0" presId="urn:microsoft.com/office/officeart/2005/8/layout/pList2#2"/>
    <dgm:cxn modelId="{B5A4C4DB-B18C-4431-905B-A115DFB20DBF}" type="presParOf" srcId="{6F485BC1-F242-41B0-9FDB-D5B07096F275}" destId="{A9DE8A97-1068-4D10-B66B-282B7DF3A385}" srcOrd="1" destOrd="0" presId="urn:microsoft.com/office/officeart/2005/8/layout/pList2#2"/>
    <dgm:cxn modelId="{6CAC7203-7DB3-450E-9712-45E58EC77087}" type="presParOf" srcId="{A9DE8A97-1068-4D10-B66B-282B7DF3A385}" destId="{863FEF6E-0045-4235-981B-4744C20954D7}" srcOrd="0" destOrd="0" presId="urn:microsoft.com/office/officeart/2005/8/layout/pList2#2"/>
    <dgm:cxn modelId="{E46E6297-ECA6-4A6D-B579-710ADD44DBE2}" type="presParOf" srcId="{863FEF6E-0045-4235-981B-4744C20954D7}" destId="{A0522C29-0CA4-46D7-BAD3-05FD524C94B7}" srcOrd="0" destOrd="0" presId="urn:microsoft.com/office/officeart/2005/8/layout/pList2#2"/>
    <dgm:cxn modelId="{EBA6F981-6087-414C-B717-C660A8F9040D}" type="presParOf" srcId="{863FEF6E-0045-4235-981B-4744C20954D7}" destId="{37FF9C9D-232D-4E1E-A7F9-2333F76C5C0B}" srcOrd="1" destOrd="0" presId="urn:microsoft.com/office/officeart/2005/8/layout/pList2#2"/>
    <dgm:cxn modelId="{A829AB8A-FEDD-43F3-84AB-43661DAB9F91}" type="presParOf" srcId="{863FEF6E-0045-4235-981B-4744C20954D7}" destId="{F59D380D-EED9-44BB-A92F-9FBE16CD7038}" srcOrd="2" destOrd="0" presId="urn:microsoft.com/office/officeart/2005/8/layout/pList2#2"/>
    <dgm:cxn modelId="{27D6662D-F11C-4881-86C6-B0654A2B8417}" type="presParOf" srcId="{A9DE8A97-1068-4D10-B66B-282B7DF3A385}" destId="{DF6E3A45-F474-4DFF-84D8-52E2F4726761}" srcOrd="1" destOrd="0" presId="urn:microsoft.com/office/officeart/2005/8/layout/pList2#2"/>
    <dgm:cxn modelId="{F3BAF969-9894-461B-B798-1C9EB4FC153E}" type="presParOf" srcId="{A9DE8A97-1068-4D10-B66B-282B7DF3A385}" destId="{769EE2CD-F938-45AE-AEE7-D58D614CAE55}" srcOrd="2" destOrd="0" presId="urn:microsoft.com/office/officeart/2005/8/layout/pList2#2"/>
    <dgm:cxn modelId="{13A249DD-C881-4E1A-AD1D-08C88AE07B50}" type="presParOf" srcId="{769EE2CD-F938-45AE-AEE7-D58D614CAE55}" destId="{76125D4C-326A-40F1-B287-DB9D1C68923C}" srcOrd="0" destOrd="0" presId="urn:microsoft.com/office/officeart/2005/8/layout/pList2#2"/>
    <dgm:cxn modelId="{A99DA91E-E370-44A2-B5F7-822D97E6B6D9}" type="presParOf" srcId="{769EE2CD-F938-45AE-AEE7-D58D614CAE55}" destId="{633ADE13-C077-4FAA-BA82-F91A779CFF7C}" srcOrd="1" destOrd="0" presId="urn:microsoft.com/office/officeart/2005/8/layout/pList2#2"/>
    <dgm:cxn modelId="{3A7DA44B-719C-4496-B5D1-D31AAC837BC5}" type="presParOf" srcId="{769EE2CD-F938-45AE-AEE7-D58D614CAE55}" destId="{EF7608EF-D81A-44C4-A945-FD1E784031AE}" srcOrd="2" destOrd="0" presId="urn:microsoft.com/office/officeart/2005/8/layout/pList2#2"/>
    <dgm:cxn modelId="{C97ACF61-36D5-412C-AD5C-B860E29AA325}" type="presParOf" srcId="{A9DE8A97-1068-4D10-B66B-282B7DF3A385}" destId="{4689271C-A4AE-44F8-9B45-3D207655264D}" srcOrd="3" destOrd="0" presId="urn:microsoft.com/office/officeart/2005/8/layout/pList2#2"/>
    <dgm:cxn modelId="{77A15FA2-C748-46A6-BA62-73B8296FD181}" type="presParOf" srcId="{A9DE8A97-1068-4D10-B66B-282B7DF3A385}" destId="{FD28B50D-ABE4-45CC-A089-9DDD5E5E14CE}" srcOrd="4" destOrd="0" presId="urn:microsoft.com/office/officeart/2005/8/layout/pList2#2"/>
    <dgm:cxn modelId="{0B6BA076-9B9C-4197-8BBF-E0E155CA2949}" type="presParOf" srcId="{FD28B50D-ABE4-45CC-A089-9DDD5E5E14CE}" destId="{A873BBDB-177F-4030-BA73-AEE61C5ECA69}" srcOrd="0" destOrd="0" presId="urn:microsoft.com/office/officeart/2005/8/layout/pList2#2"/>
    <dgm:cxn modelId="{BE71788B-5F5A-45A7-866B-1A333BD2F359}" type="presParOf" srcId="{FD28B50D-ABE4-45CC-A089-9DDD5E5E14CE}" destId="{0F86D01C-883E-4B0F-BFF6-D12CCC710453}" srcOrd="1" destOrd="0" presId="urn:microsoft.com/office/officeart/2005/8/layout/pList2#2"/>
    <dgm:cxn modelId="{43B4F8F1-7B7B-47B1-A0FE-60D5A20258E4}" type="presParOf" srcId="{FD28B50D-ABE4-45CC-A089-9DDD5E5E14CE}" destId="{75B76752-F9A6-477C-8E0E-0215C531AD35}" srcOrd="2" destOrd="0" presId="urn:microsoft.com/office/officeart/2005/8/layout/pList2#2"/>
    <dgm:cxn modelId="{6048A233-5E2D-4572-9708-F40C9D1AEEDA}" type="presParOf" srcId="{A9DE8A97-1068-4D10-B66B-282B7DF3A385}" destId="{47517D49-EB7D-4508-9200-B29102E704B0}" srcOrd="5" destOrd="0" presId="urn:microsoft.com/office/officeart/2005/8/layout/pList2#2"/>
    <dgm:cxn modelId="{D281D4EB-0C8D-4C07-9846-A96708E5F9A3}" type="presParOf" srcId="{A9DE8A97-1068-4D10-B66B-282B7DF3A385}" destId="{71335F7D-EF23-4715-93DE-0088EDAA22BF}" srcOrd="6" destOrd="0" presId="urn:microsoft.com/office/officeart/2005/8/layout/pList2#2"/>
    <dgm:cxn modelId="{773B3F42-227A-41AA-939A-346969E248A1}" type="presParOf" srcId="{71335F7D-EF23-4715-93DE-0088EDAA22BF}" destId="{F8613369-1774-46A2-8EC8-9175DD8D580A}" srcOrd="0" destOrd="0" presId="urn:microsoft.com/office/officeart/2005/8/layout/pList2#2"/>
    <dgm:cxn modelId="{B6674850-9B63-4DAB-ACEF-2822352EB00F}" type="presParOf" srcId="{71335F7D-EF23-4715-93DE-0088EDAA22BF}" destId="{F2F7F23D-075F-4423-B653-53B0FBE53745}" srcOrd="1" destOrd="0" presId="urn:microsoft.com/office/officeart/2005/8/layout/pList2#2"/>
    <dgm:cxn modelId="{D511CD9C-AA2C-446D-ADF4-980C544A15F9}" type="presParOf" srcId="{71335F7D-EF23-4715-93DE-0088EDAA22BF}" destId="{667224D3-B76D-48B1-8896-4669E97D8B81}" srcOrd="2" destOrd="0" presId="urn:microsoft.com/office/officeart/2005/8/layout/pList2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2B173E-70D7-48D9-A1EB-4735C9FE1F86}" type="doc">
      <dgm:prSet loTypeId="urn:microsoft.com/office/officeart/2005/8/layout/orgChart1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1F4B01A-C7A8-4648-8A48-FB4AC383F4C5}">
      <dgm:prSet phldrT="[Текст]"/>
      <dgm:spPr/>
      <dgm:t>
        <a:bodyPr/>
        <a:lstStyle/>
        <a:p>
          <a:r>
            <a:rPr lang="ru-RU" dirty="0"/>
            <a:t>Сертификат дополнительного образования </a:t>
          </a:r>
        </a:p>
      </dgm:t>
    </dgm:pt>
    <dgm:pt modelId="{F2636C6B-3BD0-4474-A71A-52C952F1AB95}" type="parTrans" cxnId="{70BA0729-5BA0-4C06-B1D0-5A0F89E2C42E}">
      <dgm:prSet/>
      <dgm:spPr/>
      <dgm:t>
        <a:bodyPr/>
        <a:lstStyle/>
        <a:p>
          <a:endParaRPr lang="ru-RU"/>
        </a:p>
      </dgm:t>
    </dgm:pt>
    <dgm:pt modelId="{32CBCB75-407D-491A-B5FD-DFD089084946}" type="sibTrans" cxnId="{70BA0729-5BA0-4C06-B1D0-5A0F89E2C42E}">
      <dgm:prSet/>
      <dgm:spPr/>
      <dgm:t>
        <a:bodyPr/>
        <a:lstStyle/>
        <a:p>
          <a:endParaRPr lang="ru-RU"/>
        </a:p>
      </dgm:t>
    </dgm:pt>
    <dgm:pt modelId="{77086514-563A-490C-B286-798E98D45A45}">
      <dgm:prSet phldrT="[Текст]"/>
      <dgm:spPr/>
      <dgm:t>
        <a:bodyPr/>
        <a:lstStyle/>
        <a:p>
          <a:r>
            <a:rPr lang="ru-RU" dirty="0"/>
            <a:t>Сертификат учета</a:t>
          </a:r>
        </a:p>
      </dgm:t>
    </dgm:pt>
    <dgm:pt modelId="{2140A4C2-932B-4968-A397-F5CC8F9CAF3A}" type="parTrans" cxnId="{FB1E2161-C5B1-48C0-B616-9CEDF30EF5E7}">
      <dgm:prSet/>
      <dgm:spPr/>
      <dgm:t>
        <a:bodyPr/>
        <a:lstStyle/>
        <a:p>
          <a:endParaRPr lang="ru-RU"/>
        </a:p>
      </dgm:t>
    </dgm:pt>
    <dgm:pt modelId="{D9E1EFFE-C9CB-4FA6-B0C1-877B7D6DC962}" type="sibTrans" cxnId="{FB1E2161-C5B1-48C0-B616-9CEDF30EF5E7}">
      <dgm:prSet/>
      <dgm:spPr/>
      <dgm:t>
        <a:bodyPr/>
        <a:lstStyle/>
        <a:p>
          <a:endParaRPr lang="ru-RU"/>
        </a:p>
      </dgm:t>
    </dgm:pt>
    <dgm:pt modelId="{0F99D250-37A0-42FE-966F-83B4099701D3}">
      <dgm:prSet phldrT="[Текст]"/>
      <dgm:spPr/>
      <dgm:t>
        <a:bodyPr/>
        <a:lstStyle/>
        <a:p>
          <a:r>
            <a:rPr lang="ru-RU" dirty="0"/>
            <a:t>Сертификат персонифицированного финансирования</a:t>
          </a:r>
        </a:p>
      </dgm:t>
    </dgm:pt>
    <dgm:pt modelId="{D8312ECA-D370-4A49-9330-E2620AB1EAD0}" type="parTrans" cxnId="{BFFF5104-9C97-4943-A115-03FC720DEA61}">
      <dgm:prSet/>
      <dgm:spPr/>
      <dgm:t>
        <a:bodyPr/>
        <a:lstStyle/>
        <a:p>
          <a:endParaRPr lang="ru-RU"/>
        </a:p>
      </dgm:t>
    </dgm:pt>
    <dgm:pt modelId="{E9B78903-4DE3-48B3-8495-A65668870A81}" type="sibTrans" cxnId="{BFFF5104-9C97-4943-A115-03FC720DEA61}">
      <dgm:prSet/>
      <dgm:spPr/>
      <dgm:t>
        <a:bodyPr/>
        <a:lstStyle/>
        <a:p>
          <a:endParaRPr lang="ru-RU"/>
        </a:p>
      </dgm:t>
    </dgm:pt>
    <dgm:pt modelId="{416209F7-474D-4421-B8AE-358A10C35A02}" type="pres">
      <dgm:prSet presAssocID="{712B173E-70D7-48D9-A1EB-4735C9FE1F8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7D326A4-9BD3-47E4-A2D7-13ED5753D7C9}" type="pres">
      <dgm:prSet presAssocID="{41F4B01A-C7A8-4648-8A48-FB4AC383F4C5}" presName="hierRoot1" presStyleCnt="0">
        <dgm:presLayoutVars>
          <dgm:hierBranch val="init"/>
        </dgm:presLayoutVars>
      </dgm:prSet>
      <dgm:spPr/>
    </dgm:pt>
    <dgm:pt modelId="{1D0FF05B-858B-4837-9CC7-162517A93AEF}" type="pres">
      <dgm:prSet presAssocID="{41F4B01A-C7A8-4648-8A48-FB4AC383F4C5}" presName="rootComposite1" presStyleCnt="0"/>
      <dgm:spPr/>
    </dgm:pt>
    <dgm:pt modelId="{8E6C25BE-9AEB-4E4E-8637-0F7132B6E5B0}" type="pres">
      <dgm:prSet presAssocID="{41F4B01A-C7A8-4648-8A48-FB4AC383F4C5}" presName="rootText1" presStyleLbl="node0" presStyleIdx="0" presStyleCnt="1" custScaleX="374638" custScaleY="756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F28DA5-5BEA-40F2-A823-A6B41E44722B}" type="pres">
      <dgm:prSet presAssocID="{41F4B01A-C7A8-4648-8A48-FB4AC383F4C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A1C73B6-F1F0-4724-BB4F-FD2BAF7F66C4}" type="pres">
      <dgm:prSet presAssocID="{41F4B01A-C7A8-4648-8A48-FB4AC383F4C5}" presName="hierChild2" presStyleCnt="0"/>
      <dgm:spPr/>
    </dgm:pt>
    <dgm:pt modelId="{7A88DE34-5EA6-4FC1-BB84-710E44137C9D}" type="pres">
      <dgm:prSet presAssocID="{2140A4C2-932B-4968-A397-F5CC8F9CAF3A}" presName="Name37" presStyleLbl="parChTrans1D2" presStyleIdx="0" presStyleCnt="2"/>
      <dgm:spPr/>
      <dgm:t>
        <a:bodyPr/>
        <a:lstStyle/>
        <a:p>
          <a:endParaRPr lang="ru-RU"/>
        </a:p>
      </dgm:t>
    </dgm:pt>
    <dgm:pt modelId="{70C9978C-DA68-4356-A9B0-817BAF33F31E}" type="pres">
      <dgm:prSet presAssocID="{77086514-563A-490C-B286-798E98D45A45}" presName="hierRoot2" presStyleCnt="0">
        <dgm:presLayoutVars>
          <dgm:hierBranch val="init"/>
        </dgm:presLayoutVars>
      </dgm:prSet>
      <dgm:spPr/>
    </dgm:pt>
    <dgm:pt modelId="{05B3C521-CAE1-4F59-9CC1-B663F125254B}" type="pres">
      <dgm:prSet presAssocID="{77086514-563A-490C-B286-798E98D45A45}" presName="rootComposite" presStyleCnt="0"/>
      <dgm:spPr/>
    </dgm:pt>
    <dgm:pt modelId="{6034287A-A7DA-4505-A3AC-38D9FBCA06AA}" type="pres">
      <dgm:prSet presAssocID="{77086514-563A-490C-B286-798E98D45A45}" presName="rootText" presStyleLbl="node2" presStyleIdx="0" presStyleCnt="2" custScaleX="273141" custScaleY="757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413E2F-573B-428B-9D86-6774A4DAC2D5}" type="pres">
      <dgm:prSet presAssocID="{77086514-563A-490C-B286-798E98D45A45}" presName="rootConnector" presStyleLbl="node2" presStyleIdx="0" presStyleCnt="2"/>
      <dgm:spPr/>
      <dgm:t>
        <a:bodyPr/>
        <a:lstStyle/>
        <a:p>
          <a:endParaRPr lang="ru-RU"/>
        </a:p>
      </dgm:t>
    </dgm:pt>
    <dgm:pt modelId="{0539E571-6B80-4444-AA62-77D332DC537C}" type="pres">
      <dgm:prSet presAssocID="{77086514-563A-490C-B286-798E98D45A45}" presName="hierChild4" presStyleCnt="0"/>
      <dgm:spPr/>
    </dgm:pt>
    <dgm:pt modelId="{2EBE685E-B08D-4794-B915-E7BF76B11189}" type="pres">
      <dgm:prSet presAssocID="{77086514-563A-490C-B286-798E98D45A45}" presName="hierChild5" presStyleCnt="0"/>
      <dgm:spPr/>
    </dgm:pt>
    <dgm:pt modelId="{F24BCF8C-D3A9-42AC-9567-3548790CA37C}" type="pres">
      <dgm:prSet presAssocID="{D8312ECA-D370-4A49-9330-E2620AB1EAD0}" presName="Name37" presStyleLbl="parChTrans1D2" presStyleIdx="1" presStyleCnt="2"/>
      <dgm:spPr/>
      <dgm:t>
        <a:bodyPr/>
        <a:lstStyle/>
        <a:p>
          <a:endParaRPr lang="ru-RU"/>
        </a:p>
      </dgm:t>
    </dgm:pt>
    <dgm:pt modelId="{7BD2EDE9-7907-42E5-BCA2-160C4522C5BE}" type="pres">
      <dgm:prSet presAssocID="{0F99D250-37A0-42FE-966F-83B4099701D3}" presName="hierRoot2" presStyleCnt="0">
        <dgm:presLayoutVars>
          <dgm:hierBranch val="init"/>
        </dgm:presLayoutVars>
      </dgm:prSet>
      <dgm:spPr/>
    </dgm:pt>
    <dgm:pt modelId="{B3C9B7B9-AD75-4C2C-AA85-CA2213D9D5AD}" type="pres">
      <dgm:prSet presAssocID="{0F99D250-37A0-42FE-966F-83B4099701D3}" presName="rootComposite" presStyleCnt="0"/>
      <dgm:spPr/>
    </dgm:pt>
    <dgm:pt modelId="{247D14A2-6AD7-42BC-8135-405C2768F528}" type="pres">
      <dgm:prSet presAssocID="{0F99D250-37A0-42FE-966F-83B4099701D3}" presName="rootText" presStyleLbl="node2" presStyleIdx="1" presStyleCnt="2" custScaleX="259437" custScaleY="817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1B67DF-7FF7-4BB0-A3E2-A81E32FC38D0}" type="pres">
      <dgm:prSet presAssocID="{0F99D250-37A0-42FE-966F-83B4099701D3}" presName="rootConnector" presStyleLbl="node2" presStyleIdx="1" presStyleCnt="2"/>
      <dgm:spPr/>
      <dgm:t>
        <a:bodyPr/>
        <a:lstStyle/>
        <a:p>
          <a:endParaRPr lang="ru-RU"/>
        </a:p>
      </dgm:t>
    </dgm:pt>
    <dgm:pt modelId="{0CA102C6-1D1D-4059-97C4-454A2F3DD9D9}" type="pres">
      <dgm:prSet presAssocID="{0F99D250-37A0-42FE-966F-83B4099701D3}" presName="hierChild4" presStyleCnt="0"/>
      <dgm:spPr/>
    </dgm:pt>
    <dgm:pt modelId="{04AF35C2-39AF-4189-889B-67CEEB1CD6C3}" type="pres">
      <dgm:prSet presAssocID="{0F99D250-37A0-42FE-966F-83B4099701D3}" presName="hierChild5" presStyleCnt="0"/>
      <dgm:spPr/>
    </dgm:pt>
    <dgm:pt modelId="{B1F2F2F6-1251-4515-9849-33948E2B447F}" type="pres">
      <dgm:prSet presAssocID="{41F4B01A-C7A8-4648-8A48-FB4AC383F4C5}" presName="hierChild3" presStyleCnt="0"/>
      <dgm:spPr/>
    </dgm:pt>
  </dgm:ptLst>
  <dgm:cxnLst>
    <dgm:cxn modelId="{70BA0729-5BA0-4C06-B1D0-5A0F89E2C42E}" srcId="{712B173E-70D7-48D9-A1EB-4735C9FE1F86}" destId="{41F4B01A-C7A8-4648-8A48-FB4AC383F4C5}" srcOrd="0" destOrd="0" parTransId="{F2636C6B-3BD0-4474-A71A-52C952F1AB95}" sibTransId="{32CBCB75-407D-491A-B5FD-DFD089084946}"/>
    <dgm:cxn modelId="{EAE1D8E1-AFDD-4161-B2CD-04F0250465B8}" type="presOf" srcId="{0F99D250-37A0-42FE-966F-83B4099701D3}" destId="{E31B67DF-7FF7-4BB0-A3E2-A81E32FC38D0}" srcOrd="1" destOrd="0" presId="urn:microsoft.com/office/officeart/2005/8/layout/orgChart1"/>
    <dgm:cxn modelId="{BFFF5104-9C97-4943-A115-03FC720DEA61}" srcId="{41F4B01A-C7A8-4648-8A48-FB4AC383F4C5}" destId="{0F99D250-37A0-42FE-966F-83B4099701D3}" srcOrd="1" destOrd="0" parTransId="{D8312ECA-D370-4A49-9330-E2620AB1EAD0}" sibTransId="{E9B78903-4DE3-48B3-8495-A65668870A81}"/>
    <dgm:cxn modelId="{AE251B43-698C-4B68-AACE-F935806F7A0B}" type="presOf" srcId="{41F4B01A-C7A8-4648-8A48-FB4AC383F4C5}" destId="{84F28DA5-5BEA-40F2-A823-A6B41E44722B}" srcOrd="1" destOrd="0" presId="urn:microsoft.com/office/officeart/2005/8/layout/orgChart1"/>
    <dgm:cxn modelId="{CC8B282C-2128-4697-93F3-4442554A2411}" type="presOf" srcId="{41F4B01A-C7A8-4648-8A48-FB4AC383F4C5}" destId="{8E6C25BE-9AEB-4E4E-8637-0F7132B6E5B0}" srcOrd="0" destOrd="0" presId="urn:microsoft.com/office/officeart/2005/8/layout/orgChart1"/>
    <dgm:cxn modelId="{FB1E2161-C5B1-48C0-B616-9CEDF30EF5E7}" srcId="{41F4B01A-C7A8-4648-8A48-FB4AC383F4C5}" destId="{77086514-563A-490C-B286-798E98D45A45}" srcOrd="0" destOrd="0" parTransId="{2140A4C2-932B-4968-A397-F5CC8F9CAF3A}" sibTransId="{D9E1EFFE-C9CB-4FA6-B0C1-877B7D6DC962}"/>
    <dgm:cxn modelId="{27B46947-3F26-47E9-B774-6A42310BB3C6}" type="presOf" srcId="{77086514-563A-490C-B286-798E98D45A45}" destId="{6034287A-A7DA-4505-A3AC-38D9FBCA06AA}" srcOrd="0" destOrd="0" presId="urn:microsoft.com/office/officeart/2005/8/layout/orgChart1"/>
    <dgm:cxn modelId="{0D3E68A1-38BB-40C9-A756-E23679F523C2}" type="presOf" srcId="{0F99D250-37A0-42FE-966F-83B4099701D3}" destId="{247D14A2-6AD7-42BC-8135-405C2768F528}" srcOrd="0" destOrd="0" presId="urn:microsoft.com/office/officeart/2005/8/layout/orgChart1"/>
    <dgm:cxn modelId="{3DF7B9B3-6E47-4DA2-A2F7-71E763111C56}" type="presOf" srcId="{2140A4C2-932B-4968-A397-F5CC8F9CAF3A}" destId="{7A88DE34-5EA6-4FC1-BB84-710E44137C9D}" srcOrd="0" destOrd="0" presId="urn:microsoft.com/office/officeart/2005/8/layout/orgChart1"/>
    <dgm:cxn modelId="{39EE2BBB-48F0-4330-9EC7-8009EB4DA530}" type="presOf" srcId="{77086514-563A-490C-B286-798E98D45A45}" destId="{CE413E2F-573B-428B-9D86-6774A4DAC2D5}" srcOrd="1" destOrd="0" presId="urn:microsoft.com/office/officeart/2005/8/layout/orgChart1"/>
    <dgm:cxn modelId="{0BFD3A36-A3B2-4EF2-8CF5-53A9F938FE64}" type="presOf" srcId="{D8312ECA-D370-4A49-9330-E2620AB1EAD0}" destId="{F24BCF8C-D3A9-42AC-9567-3548790CA37C}" srcOrd="0" destOrd="0" presId="urn:microsoft.com/office/officeart/2005/8/layout/orgChart1"/>
    <dgm:cxn modelId="{83C5DC1D-2F93-4F75-AE49-F73BB424BE54}" type="presOf" srcId="{712B173E-70D7-48D9-A1EB-4735C9FE1F86}" destId="{416209F7-474D-4421-B8AE-358A10C35A02}" srcOrd="0" destOrd="0" presId="urn:microsoft.com/office/officeart/2005/8/layout/orgChart1"/>
    <dgm:cxn modelId="{14F5CE9A-8F6D-4F9F-A47B-A84F6A5FC126}" type="presParOf" srcId="{416209F7-474D-4421-B8AE-358A10C35A02}" destId="{17D326A4-9BD3-47E4-A2D7-13ED5753D7C9}" srcOrd="0" destOrd="0" presId="urn:microsoft.com/office/officeart/2005/8/layout/orgChart1"/>
    <dgm:cxn modelId="{D8562265-A492-45D1-9B71-974F4FCA285C}" type="presParOf" srcId="{17D326A4-9BD3-47E4-A2D7-13ED5753D7C9}" destId="{1D0FF05B-858B-4837-9CC7-162517A93AEF}" srcOrd="0" destOrd="0" presId="urn:microsoft.com/office/officeart/2005/8/layout/orgChart1"/>
    <dgm:cxn modelId="{8F665B90-5074-4563-8099-1B292DE82DEF}" type="presParOf" srcId="{1D0FF05B-858B-4837-9CC7-162517A93AEF}" destId="{8E6C25BE-9AEB-4E4E-8637-0F7132B6E5B0}" srcOrd="0" destOrd="0" presId="urn:microsoft.com/office/officeart/2005/8/layout/orgChart1"/>
    <dgm:cxn modelId="{84C19431-833A-47CD-8647-F6AB2F15BFAE}" type="presParOf" srcId="{1D0FF05B-858B-4837-9CC7-162517A93AEF}" destId="{84F28DA5-5BEA-40F2-A823-A6B41E44722B}" srcOrd="1" destOrd="0" presId="urn:microsoft.com/office/officeart/2005/8/layout/orgChart1"/>
    <dgm:cxn modelId="{E966C485-5ACE-4838-8ADE-8B5601E7C2C6}" type="presParOf" srcId="{17D326A4-9BD3-47E4-A2D7-13ED5753D7C9}" destId="{BA1C73B6-F1F0-4724-BB4F-FD2BAF7F66C4}" srcOrd="1" destOrd="0" presId="urn:microsoft.com/office/officeart/2005/8/layout/orgChart1"/>
    <dgm:cxn modelId="{149B759E-FF18-416B-A9E4-D2C736A02164}" type="presParOf" srcId="{BA1C73B6-F1F0-4724-BB4F-FD2BAF7F66C4}" destId="{7A88DE34-5EA6-4FC1-BB84-710E44137C9D}" srcOrd="0" destOrd="0" presId="urn:microsoft.com/office/officeart/2005/8/layout/orgChart1"/>
    <dgm:cxn modelId="{C0ED32AA-351D-423B-9150-B26F1EA6E2F9}" type="presParOf" srcId="{BA1C73B6-F1F0-4724-BB4F-FD2BAF7F66C4}" destId="{70C9978C-DA68-4356-A9B0-817BAF33F31E}" srcOrd="1" destOrd="0" presId="urn:microsoft.com/office/officeart/2005/8/layout/orgChart1"/>
    <dgm:cxn modelId="{697597EA-8C17-4D2D-9E17-FBCD6D678B40}" type="presParOf" srcId="{70C9978C-DA68-4356-A9B0-817BAF33F31E}" destId="{05B3C521-CAE1-4F59-9CC1-B663F125254B}" srcOrd="0" destOrd="0" presId="urn:microsoft.com/office/officeart/2005/8/layout/orgChart1"/>
    <dgm:cxn modelId="{D5319A79-A31A-4C47-98EB-5D2FEDE59B04}" type="presParOf" srcId="{05B3C521-CAE1-4F59-9CC1-B663F125254B}" destId="{6034287A-A7DA-4505-A3AC-38D9FBCA06AA}" srcOrd="0" destOrd="0" presId="urn:microsoft.com/office/officeart/2005/8/layout/orgChart1"/>
    <dgm:cxn modelId="{64043EC6-A55F-4C89-AC8F-A8CA4AB49B2F}" type="presParOf" srcId="{05B3C521-CAE1-4F59-9CC1-B663F125254B}" destId="{CE413E2F-573B-428B-9D86-6774A4DAC2D5}" srcOrd="1" destOrd="0" presId="urn:microsoft.com/office/officeart/2005/8/layout/orgChart1"/>
    <dgm:cxn modelId="{7DE79282-F9A5-4A44-A1E4-F140538D642D}" type="presParOf" srcId="{70C9978C-DA68-4356-A9B0-817BAF33F31E}" destId="{0539E571-6B80-4444-AA62-77D332DC537C}" srcOrd="1" destOrd="0" presId="urn:microsoft.com/office/officeart/2005/8/layout/orgChart1"/>
    <dgm:cxn modelId="{09FE39D8-1D29-4AC2-95DF-3003A3F92E61}" type="presParOf" srcId="{70C9978C-DA68-4356-A9B0-817BAF33F31E}" destId="{2EBE685E-B08D-4794-B915-E7BF76B11189}" srcOrd="2" destOrd="0" presId="urn:microsoft.com/office/officeart/2005/8/layout/orgChart1"/>
    <dgm:cxn modelId="{B713B125-0015-4BA9-A66A-A13B3F7303AF}" type="presParOf" srcId="{BA1C73B6-F1F0-4724-BB4F-FD2BAF7F66C4}" destId="{F24BCF8C-D3A9-42AC-9567-3548790CA37C}" srcOrd="2" destOrd="0" presId="urn:microsoft.com/office/officeart/2005/8/layout/orgChart1"/>
    <dgm:cxn modelId="{63A2924A-BD6B-45F4-B039-1B54204843D5}" type="presParOf" srcId="{BA1C73B6-F1F0-4724-BB4F-FD2BAF7F66C4}" destId="{7BD2EDE9-7907-42E5-BCA2-160C4522C5BE}" srcOrd="3" destOrd="0" presId="urn:microsoft.com/office/officeart/2005/8/layout/orgChart1"/>
    <dgm:cxn modelId="{7D5B92AF-38FC-4002-9025-DC7203DBA287}" type="presParOf" srcId="{7BD2EDE9-7907-42E5-BCA2-160C4522C5BE}" destId="{B3C9B7B9-AD75-4C2C-AA85-CA2213D9D5AD}" srcOrd="0" destOrd="0" presId="urn:microsoft.com/office/officeart/2005/8/layout/orgChart1"/>
    <dgm:cxn modelId="{83224A59-CC36-4532-9BBC-FCED1F774D8D}" type="presParOf" srcId="{B3C9B7B9-AD75-4C2C-AA85-CA2213D9D5AD}" destId="{247D14A2-6AD7-42BC-8135-405C2768F528}" srcOrd="0" destOrd="0" presId="urn:microsoft.com/office/officeart/2005/8/layout/orgChart1"/>
    <dgm:cxn modelId="{0A19FF0D-051D-48C3-9768-5A3D8686264A}" type="presParOf" srcId="{B3C9B7B9-AD75-4C2C-AA85-CA2213D9D5AD}" destId="{E31B67DF-7FF7-4BB0-A3E2-A81E32FC38D0}" srcOrd="1" destOrd="0" presId="urn:microsoft.com/office/officeart/2005/8/layout/orgChart1"/>
    <dgm:cxn modelId="{9A3E241D-7E47-4352-A559-262FC4B9C2F8}" type="presParOf" srcId="{7BD2EDE9-7907-42E5-BCA2-160C4522C5BE}" destId="{0CA102C6-1D1D-4059-97C4-454A2F3DD9D9}" srcOrd="1" destOrd="0" presId="urn:microsoft.com/office/officeart/2005/8/layout/orgChart1"/>
    <dgm:cxn modelId="{75C57182-2466-4008-9F36-36B718779703}" type="presParOf" srcId="{7BD2EDE9-7907-42E5-BCA2-160C4522C5BE}" destId="{04AF35C2-39AF-4189-889B-67CEEB1CD6C3}" srcOrd="2" destOrd="0" presId="urn:microsoft.com/office/officeart/2005/8/layout/orgChart1"/>
    <dgm:cxn modelId="{E3999617-3566-48A0-9995-E0C8CFFDB7DA}" type="presParOf" srcId="{17D326A4-9BD3-47E4-A2D7-13ED5753D7C9}" destId="{B1F2F2F6-1251-4515-9849-33948E2B447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367DCB-E796-44B3-BD9D-F38D5470EE2C}">
      <dsp:nvSpPr>
        <dsp:cNvPr id="0" name=""/>
        <dsp:cNvSpPr/>
      </dsp:nvSpPr>
      <dsp:spPr>
        <a:xfrm>
          <a:off x="0" y="1392461"/>
          <a:ext cx="8028384" cy="1638713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9D380D-EED9-44BB-A92F-9FBE16CD7038}">
      <dsp:nvSpPr>
        <dsp:cNvPr id="0" name=""/>
        <dsp:cNvSpPr/>
      </dsp:nvSpPr>
      <dsp:spPr>
        <a:xfrm>
          <a:off x="594067" y="0"/>
          <a:ext cx="1180671" cy="118755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522C29-0CA4-46D7-BAD3-05FD524C94B7}">
      <dsp:nvSpPr>
        <dsp:cNvPr id="0" name=""/>
        <dsp:cNvSpPr/>
      </dsp:nvSpPr>
      <dsp:spPr>
        <a:xfrm rot="10800000">
          <a:off x="270030" y="1296156"/>
          <a:ext cx="1747710" cy="1382238"/>
        </a:xfrm>
        <a:prstGeom prst="round2SameRect">
          <a:avLst>
            <a:gd name="adj1" fmla="val 10500"/>
            <a:gd name="adj2" fmla="val 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Book Antiqua" pitchFamily="18" charset="0"/>
            </a:rPr>
            <a:t>Повышение информированности родителей и детей</a:t>
          </a:r>
          <a:endParaRPr lang="ru-RU" sz="1600" b="1" kern="1200" dirty="0"/>
        </a:p>
      </dsp:txBody>
      <dsp:txXfrm rot="10800000">
        <a:off x="270030" y="1296156"/>
        <a:ext cx="1747710" cy="1382238"/>
      </dsp:txXfrm>
    </dsp:sp>
    <dsp:sp modelId="{EF7608EF-D81A-44C4-A945-FD1E784031AE}">
      <dsp:nvSpPr>
        <dsp:cNvPr id="0" name=""/>
        <dsp:cNvSpPr/>
      </dsp:nvSpPr>
      <dsp:spPr>
        <a:xfrm>
          <a:off x="2322257" y="0"/>
          <a:ext cx="1398822" cy="111843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125D4C-326A-40F1-B287-DB9D1C68923C}">
      <dsp:nvSpPr>
        <dsp:cNvPr id="0" name=""/>
        <dsp:cNvSpPr/>
      </dsp:nvSpPr>
      <dsp:spPr>
        <a:xfrm rot="10800000">
          <a:off x="2167611" y="1224139"/>
          <a:ext cx="1733359" cy="1382213"/>
        </a:xfrm>
        <a:prstGeom prst="round2SameRect">
          <a:avLst>
            <a:gd name="adj1" fmla="val 10500"/>
            <a:gd name="adj2" fmla="val 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Book Antiqua" pitchFamily="18" charset="0"/>
            </a:rPr>
            <a:t>Повышение доступности ДО</a:t>
          </a:r>
        </a:p>
      </dsp:txBody>
      <dsp:txXfrm rot="10800000">
        <a:off x="2167611" y="1224139"/>
        <a:ext cx="1733359" cy="1382213"/>
      </dsp:txXfrm>
    </dsp:sp>
    <dsp:sp modelId="{75B76752-F9A6-477C-8E0E-0215C531AD35}">
      <dsp:nvSpPr>
        <dsp:cNvPr id="0" name=""/>
        <dsp:cNvSpPr/>
      </dsp:nvSpPr>
      <dsp:spPr>
        <a:xfrm>
          <a:off x="4158465" y="0"/>
          <a:ext cx="1398806" cy="114348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73BBDB-177F-4030-BA73-AEE61C5ECA69}">
      <dsp:nvSpPr>
        <dsp:cNvPr id="0" name=""/>
        <dsp:cNvSpPr/>
      </dsp:nvSpPr>
      <dsp:spPr>
        <a:xfrm rot="10800000">
          <a:off x="4102555" y="1296137"/>
          <a:ext cx="1694989" cy="1377627"/>
        </a:xfrm>
        <a:prstGeom prst="round2SameRect">
          <a:avLst>
            <a:gd name="adj1" fmla="val 10500"/>
            <a:gd name="adj2" fmla="val 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Book Antiqua" pitchFamily="18" charset="0"/>
            </a:rPr>
            <a:t>Работа с одарёнными детьми</a:t>
          </a:r>
          <a:endParaRPr lang="ru-RU" sz="1600" b="1" kern="1200" dirty="0"/>
        </a:p>
      </dsp:txBody>
      <dsp:txXfrm rot="10800000">
        <a:off x="4102555" y="1296137"/>
        <a:ext cx="1694989" cy="1377627"/>
      </dsp:txXfrm>
    </dsp:sp>
    <dsp:sp modelId="{667224D3-B76D-48B1-8896-4669E97D8B81}">
      <dsp:nvSpPr>
        <dsp:cNvPr id="0" name=""/>
        <dsp:cNvSpPr/>
      </dsp:nvSpPr>
      <dsp:spPr>
        <a:xfrm>
          <a:off x="6048677" y="1"/>
          <a:ext cx="1576119" cy="11581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613369-1774-46A2-8EC8-9175DD8D580A}">
      <dsp:nvSpPr>
        <dsp:cNvPr id="0" name=""/>
        <dsp:cNvSpPr/>
      </dsp:nvSpPr>
      <dsp:spPr>
        <a:xfrm rot="10800000">
          <a:off x="5976150" y="1224145"/>
          <a:ext cx="1864213" cy="1379920"/>
        </a:xfrm>
        <a:prstGeom prst="round2SameRect">
          <a:avLst>
            <a:gd name="adj1" fmla="val 10500"/>
            <a:gd name="adj2" fmla="val 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Book Antiqua" pitchFamily="18" charset="0"/>
            </a:rPr>
            <a:t>Модернизация содержания ДО и работа с кадрами</a:t>
          </a:r>
          <a:endParaRPr lang="ru-RU" sz="1600" b="1" kern="1200" dirty="0"/>
        </a:p>
      </dsp:txBody>
      <dsp:txXfrm rot="10800000">
        <a:off x="5976150" y="1224145"/>
        <a:ext cx="1864213" cy="13799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4BCF8C-D3A9-42AC-9567-3548790CA37C}">
      <dsp:nvSpPr>
        <dsp:cNvPr id="0" name=""/>
        <dsp:cNvSpPr/>
      </dsp:nvSpPr>
      <dsp:spPr>
        <a:xfrm>
          <a:off x="4041195" y="832961"/>
          <a:ext cx="2143892" cy="3061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061"/>
              </a:lnTo>
              <a:lnTo>
                <a:pt x="2143892" y="153061"/>
              </a:lnTo>
              <a:lnTo>
                <a:pt x="2143892" y="30612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88DE34-5EA6-4FC1-BB84-710E44137C9D}">
      <dsp:nvSpPr>
        <dsp:cNvPr id="0" name=""/>
        <dsp:cNvSpPr/>
      </dsp:nvSpPr>
      <dsp:spPr>
        <a:xfrm>
          <a:off x="1997186" y="832961"/>
          <a:ext cx="2044008" cy="306123"/>
        </a:xfrm>
        <a:custGeom>
          <a:avLst/>
          <a:gdLst/>
          <a:ahLst/>
          <a:cxnLst/>
          <a:rect l="0" t="0" r="0" b="0"/>
          <a:pathLst>
            <a:path>
              <a:moveTo>
                <a:pt x="2044008" y="0"/>
              </a:moveTo>
              <a:lnTo>
                <a:pt x="2044008" y="153061"/>
              </a:lnTo>
              <a:lnTo>
                <a:pt x="0" y="153061"/>
              </a:lnTo>
              <a:lnTo>
                <a:pt x="0" y="30612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6C25BE-9AEB-4E4E-8637-0F7132B6E5B0}">
      <dsp:nvSpPr>
        <dsp:cNvPr id="0" name=""/>
        <dsp:cNvSpPr/>
      </dsp:nvSpPr>
      <dsp:spPr>
        <a:xfrm>
          <a:off x="1310588" y="281568"/>
          <a:ext cx="5461213" cy="55139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Сертификат дополнительного образования </a:t>
          </a:r>
        </a:p>
      </dsp:txBody>
      <dsp:txXfrm>
        <a:off x="1310588" y="281568"/>
        <a:ext cx="5461213" cy="551393"/>
      </dsp:txXfrm>
    </dsp:sp>
    <dsp:sp modelId="{6034287A-A7DA-4505-A3AC-38D9FBCA06AA}">
      <dsp:nvSpPr>
        <dsp:cNvPr id="0" name=""/>
        <dsp:cNvSpPr/>
      </dsp:nvSpPr>
      <dsp:spPr>
        <a:xfrm>
          <a:off x="6356" y="1139085"/>
          <a:ext cx="3981660" cy="55202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Сертификат учета</a:t>
          </a:r>
        </a:p>
      </dsp:txBody>
      <dsp:txXfrm>
        <a:off x="6356" y="1139085"/>
        <a:ext cx="3981660" cy="552020"/>
      </dsp:txXfrm>
    </dsp:sp>
    <dsp:sp modelId="{247D14A2-6AD7-42BC-8135-405C2768F528}">
      <dsp:nvSpPr>
        <dsp:cNvPr id="0" name=""/>
        <dsp:cNvSpPr/>
      </dsp:nvSpPr>
      <dsp:spPr>
        <a:xfrm>
          <a:off x="4294140" y="1139085"/>
          <a:ext cx="3781893" cy="59557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Сертификат персонифицированного финансирования</a:t>
          </a:r>
        </a:p>
      </dsp:txBody>
      <dsp:txXfrm>
        <a:off x="4294140" y="1139085"/>
        <a:ext cx="3781893" cy="5955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745AA-C6E3-4ADC-B6D6-6F0012A63FFC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47C2F-8C53-4763-9C4C-12DFC5A5ED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6AEDF-72EC-4DF6-A108-CF6F364D250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2646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658D-B598-4AE9-8C46-B965C1F2A199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A897-47B5-4F68-9A11-DB89811100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658D-B598-4AE9-8C46-B965C1F2A199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A897-47B5-4F68-9A11-DB89811100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658D-B598-4AE9-8C46-B965C1F2A199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A897-47B5-4F68-9A11-DB89811100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5919B7D-62CE-4FBF-B96D-9CFD66AD5D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-32639"/>
            <a:ext cx="9144000" cy="68974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658D-B598-4AE9-8C46-B965C1F2A199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A897-47B5-4F68-9A11-DB89811100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658D-B598-4AE9-8C46-B965C1F2A199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A897-47B5-4F68-9A11-DB89811100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658D-B598-4AE9-8C46-B965C1F2A199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A897-47B5-4F68-9A11-DB89811100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658D-B598-4AE9-8C46-B965C1F2A199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A897-47B5-4F68-9A11-DB89811100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658D-B598-4AE9-8C46-B965C1F2A199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A897-47B5-4F68-9A11-DB89811100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658D-B598-4AE9-8C46-B965C1F2A199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A897-47B5-4F68-9A11-DB89811100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658D-B598-4AE9-8C46-B965C1F2A199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A897-47B5-4F68-9A11-DB89811100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658D-B598-4AE9-8C46-B965C1F2A199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A897-47B5-4F68-9A11-DB89811100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C658D-B598-4AE9-8C46-B965C1F2A199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0A897-47B5-4F68-9A11-DB89811100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lyutikhomirova@yandex.ru" TargetMode="External"/><Relationship Id="rId2" Type="http://schemas.openxmlformats.org/officeDocument/2006/relationships/hyperlink" Target="https://pfdo.yarcloud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fdo.yarcloud.ru/token/lyutikhomirova/yandex.ru/34de05c012ef11679c956b68dddeecc2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pfdo.yarcloud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yar.pfdo.ru/site/get-outer-certificate" TargetMode="External"/><Relationship Id="rId2" Type="http://schemas.openxmlformats.org/officeDocument/2006/relationships/hyperlink" Target="https://yar.pfdo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3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17.png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12" Type="http://schemas.openxmlformats.org/officeDocument/2006/relationships/image" Target="../media/image3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slide" Target="slide6.xml"/><Relationship Id="rId5" Type="http://schemas.openxmlformats.org/officeDocument/2006/relationships/image" Target="../media/image2.png"/><Relationship Id="rId10" Type="http://schemas.openxmlformats.org/officeDocument/2006/relationships/image" Target="../media/image29.png"/><Relationship Id="rId4" Type="http://schemas.openxmlformats.org/officeDocument/2006/relationships/image" Target="../media/image25.png"/><Relationship Id="rId9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3925532"/>
            <a:ext cx="8892480" cy="2728951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Реализация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приоритетного проекта 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«Доступное дополнительное образование для детей» в Ярославской области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Национальный проект 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«Образование» 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(«Успех каждого ребенка»)</a:t>
            </a:r>
          </a:p>
          <a:p>
            <a:pPr marL="0" indent="0" algn="ctr">
              <a:buNone/>
            </a:pPr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2128772" y="5381921"/>
            <a:ext cx="4800600" cy="127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endParaRPr lang="ru-RU" sz="2400" dirty="0">
              <a:solidFill>
                <a:schemeClr val="bg1"/>
              </a:solidFill>
            </a:endParaRPr>
          </a:p>
        </p:txBody>
      </p:sp>
      <p:grpSp>
        <p:nvGrpSpPr>
          <p:cNvPr id="2" name="Группа 5"/>
          <p:cNvGrpSpPr/>
          <p:nvPr/>
        </p:nvGrpSpPr>
        <p:grpSpPr>
          <a:xfrm>
            <a:off x="2951820" y="332656"/>
            <a:ext cx="3024336" cy="4057386"/>
            <a:chOff x="0" y="161391"/>
            <a:chExt cx="1051493" cy="1179377"/>
          </a:xfrm>
        </p:grpSpPr>
        <p:sp>
          <p:nvSpPr>
            <p:cNvPr id="8" name="Заголовок 1">
              <a:extLst>
                <a:ext uri="{FF2B5EF4-FFF2-40B4-BE49-F238E27FC236}">
                  <a16:creationId xmlns="" xmlns:a16="http://schemas.microsoft.com/office/drawing/2014/main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683569"/>
              <a:ext cx="1051493" cy="65719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071570"/>
          </a:xfrm>
        </p:spPr>
        <p:txBody>
          <a:bodyPr>
            <a:noAutofit/>
          </a:bodyPr>
          <a:lstStyle/>
          <a:p>
            <a:r>
              <a:rPr lang="ru-RU" sz="3200" b="1" dirty="0"/>
              <a:t>Как получить сертификат </a:t>
            </a:r>
            <a:r>
              <a:rPr lang="ru-RU" sz="3200" b="1" dirty="0" smtClean="0"/>
              <a:t>дополнительного</a:t>
            </a:r>
            <a:r>
              <a:rPr lang="ru-RU" sz="3200" b="1" dirty="0"/>
              <a:t> образования?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 numCol="1">
            <a:normAutofit fontScale="62500" lnSpcReduction="20000"/>
          </a:bodyPr>
          <a:lstStyle/>
          <a:p>
            <a:pPr algn="ctr">
              <a:buNone/>
            </a:pPr>
            <a:r>
              <a:rPr lang="ru-RU" sz="3800" b="1" dirty="0" smtClean="0"/>
              <a:t> </a:t>
            </a:r>
            <a:r>
              <a:rPr lang="ru-RU" sz="3800" b="1" dirty="0"/>
              <a:t>Вы предпочитаете </a:t>
            </a:r>
            <a:r>
              <a:rPr lang="ru-RU" sz="3800" b="1" dirty="0" smtClean="0"/>
              <a:t>обратиться за </a:t>
            </a:r>
            <a:r>
              <a:rPr lang="ru-RU" sz="3800" b="1" dirty="0"/>
              <a:t>сертификатом </a:t>
            </a:r>
            <a:r>
              <a:rPr lang="ru-RU" sz="3800" b="1" dirty="0" smtClean="0"/>
              <a:t>лично</a:t>
            </a:r>
          </a:p>
          <a:p>
            <a:r>
              <a:rPr lang="ru-RU" dirty="0"/>
              <a:t>Обратитесь с документами* на ребенка в одну </a:t>
            </a:r>
            <a:r>
              <a:rPr lang="ru-RU" dirty="0" smtClean="0"/>
              <a:t>из организаций</a:t>
            </a:r>
            <a:r>
              <a:rPr lang="ru-RU" dirty="0"/>
              <a:t>, уполномоченных на </a:t>
            </a:r>
            <a:r>
              <a:rPr lang="ru-RU" dirty="0" smtClean="0"/>
              <a:t>прием заявлений </a:t>
            </a:r>
            <a:r>
              <a:rPr lang="ru-RU" dirty="0"/>
              <a:t>на получение сертификата. </a:t>
            </a:r>
            <a:r>
              <a:rPr lang="ru-RU" dirty="0" smtClean="0"/>
              <a:t>Совместно со </a:t>
            </a:r>
            <a:r>
              <a:rPr lang="ru-RU" dirty="0"/>
              <a:t>специалистом организации </a:t>
            </a:r>
            <a:r>
              <a:rPr lang="ru-RU" dirty="0" smtClean="0"/>
              <a:t>заполните заявление </a:t>
            </a:r>
            <a:r>
              <a:rPr lang="ru-RU" dirty="0"/>
              <a:t>и подпишите его.</a:t>
            </a:r>
          </a:p>
          <a:p>
            <a:r>
              <a:rPr lang="ru-RU" dirty="0"/>
              <a:t>Запишите и сохраните предоставленный </a:t>
            </a:r>
            <a:r>
              <a:rPr lang="ru-RU" dirty="0" smtClean="0"/>
              <a:t>Вам специалистом </a:t>
            </a:r>
            <a:r>
              <a:rPr lang="ru-RU" dirty="0"/>
              <a:t>организации номер </a:t>
            </a:r>
            <a:r>
              <a:rPr lang="ru-RU" dirty="0" smtClean="0"/>
              <a:t>сертификата. Рекомендуем </a:t>
            </a:r>
            <a:r>
              <a:rPr lang="ru-RU" dirty="0"/>
              <a:t>сохранить и пароль, с его </a:t>
            </a:r>
            <a:r>
              <a:rPr lang="ru-RU" dirty="0" smtClean="0"/>
              <a:t>помощью Вы </a:t>
            </a:r>
            <a:r>
              <a:rPr lang="ru-RU" dirty="0"/>
              <a:t>сможете использовать личный кабинет </a:t>
            </a:r>
            <a:r>
              <a:rPr lang="ru-RU" dirty="0" smtClean="0"/>
              <a:t>в системе </a:t>
            </a:r>
            <a:r>
              <a:rPr lang="ru-RU" dirty="0" err="1"/>
              <a:t>yar.pfdo.ru</a:t>
            </a:r>
            <a:r>
              <a:rPr lang="ru-RU" dirty="0"/>
              <a:t> для выбора и записи </a:t>
            </a:r>
            <a:r>
              <a:rPr lang="ru-RU" dirty="0" smtClean="0"/>
              <a:t>на кружки </a:t>
            </a:r>
            <a:r>
              <a:rPr lang="ru-RU" dirty="0"/>
              <a:t>и секции, а также для получения </a:t>
            </a:r>
            <a:r>
              <a:rPr lang="ru-RU" dirty="0" smtClean="0"/>
              <a:t>прочих возможностей </a:t>
            </a:r>
            <a:r>
              <a:rPr lang="ru-RU" dirty="0"/>
              <a:t>сертификата.</a:t>
            </a:r>
          </a:p>
          <a:p>
            <a:r>
              <a:rPr lang="ru-RU" dirty="0"/>
              <a:t>Обратитесь в интересующую Вас </a:t>
            </a:r>
            <a:r>
              <a:rPr lang="ru-RU" dirty="0" smtClean="0"/>
              <a:t>образовательную организацию </a:t>
            </a:r>
            <a:r>
              <a:rPr lang="ru-RU" dirty="0"/>
              <a:t>для записи на </a:t>
            </a:r>
            <a:r>
              <a:rPr lang="ru-RU" dirty="0" smtClean="0"/>
              <a:t>программу дополнительного </a:t>
            </a:r>
            <a:r>
              <a:rPr lang="ru-RU" dirty="0"/>
              <a:t>образования. Вместе </a:t>
            </a:r>
            <a:r>
              <a:rPr lang="ru-RU" dirty="0" smtClean="0"/>
              <a:t>со специалистом </a:t>
            </a:r>
            <a:r>
              <a:rPr lang="ru-RU" dirty="0"/>
              <a:t>организации </a:t>
            </a:r>
            <a:r>
              <a:rPr lang="ru-RU" dirty="0" smtClean="0"/>
              <a:t>выберите интересующий </a:t>
            </a:r>
            <a:r>
              <a:rPr lang="ru-RU" dirty="0"/>
              <a:t>кружок или секцию, ознакомьтесь </a:t>
            </a:r>
            <a:r>
              <a:rPr lang="ru-RU" dirty="0" smtClean="0"/>
              <a:t>с образовательной </a:t>
            </a:r>
            <a:r>
              <a:rPr lang="ru-RU" dirty="0"/>
              <a:t>программой, условиями </a:t>
            </a:r>
            <a:r>
              <a:rPr lang="ru-RU" dirty="0" smtClean="0"/>
              <a:t>обучения и </a:t>
            </a:r>
            <a:r>
              <a:rPr lang="ru-RU" dirty="0"/>
              <a:t>подпишите заявление о зачислении на обучение</a:t>
            </a:r>
            <a:endParaRPr lang="ru-RU" b="1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-2959"/>
          <a:stretch/>
        </p:blipFill>
        <p:spPr>
          <a:xfrm>
            <a:off x="0" y="0"/>
            <a:ext cx="3031256" cy="93129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Вход на главную страницу ПФДО https://yar.pfdo </a:t>
            </a:r>
          </a:p>
        </p:txBody>
      </p:sp>
      <p:pic>
        <p:nvPicPr>
          <p:cNvPr id="17413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2017713"/>
            <a:ext cx="8486775" cy="443547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Получить сертификат</a:t>
            </a:r>
          </a:p>
        </p:txBody>
      </p:sp>
      <p:pic>
        <p:nvPicPr>
          <p:cNvPr id="1946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2017713"/>
            <a:ext cx="8424862" cy="4506912"/>
          </a:xfrm>
          <a:noFill/>
          <a:ln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Создание заявки</a:t>
            </a:r>
            <a:br>
              <a:rPr lang="ru-RU"/>
            </a:br>
            <a:r>
              <a:rPr lang="ru-RU"/>
              <a:t>Шаг 1</a:t>
            </a:r>
          </a:p>
        </p:txBody>
      </p:sp>
      <p:pic>
        <p:nvPicPr>
          <p:cNvPr id="2048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2017713"/>
            <a:ext cx="8353425" cy="4506912"/>
          </a:xfrm>
          <a:noFill/>
          <a:ln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Создание заявки</a:t>
            </a:r>
            <a:br>
              <a:rPr lang="ru-RU"/>
            </a:br>
            <a:r>
              <a:rPr lang="ru-RU"/>
              <a:t>Шаг 2</a:t>
            </a:r>
          </a:p>
        </p:txBody>
      </p:sp>
      <p:pic>
        <p:nvPicPr>
          <p:cNvPr id="2253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2017713"/>
            <a:ext cx="8353425" cy="4506912"/>
          </a:xfrm>
          <a:noFill/>
          <a:ln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/>
              <a:t>На указанную почту приходит письмо </a:t>
            </a:r>
            <a:br>
              <a:rPr lang="ru-RU" sz="2800"/>
            </a:br>
            <a:r>
              <a:rPr lang="ru-RU" sz="2400"/>
              <a:t>Подтверждение действия на https://pfdo.yarcloud.ru, с адресом электронной почты</a:t>
            </a:r>
            <a:r>
              <a:rPr lang="ru-RU" sz="4000"/>
              <a:t> 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017713"/>
            <a:ext cx="8486775" cy="45069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/>
              <a:t>Здравствуйте!</a:t>
            </a:r>
          </a:p>
          <a:p>
            <a:pPr>
              <a:lnSpc>
                <a:spcPct val="80000"/>
              </a:lnSpc>
            </a:pPr>
            <a:r>
              <a:rPr lang="ru-RU" sz="2400"/>
              <a:t>Вы отправляете заявку на получение сертификата дополнительного образования детей на сайте</a:t>
            </a:r>
            <a:r>
              <a:rPr lang="ru-RU" sz="2400">
                <a:hlinkClick r:id="rId2"/>
              </a:rPr>
              <a:t>https://pfdo.yarcloud.ru</a:t>
            </a:r>
            <a:r>
              <a:rPr lang="ru-RU" sz="2400"/>
              <a:t>.</a:t>
            </a:r>
          </a:p>
          <a:p>
            <a:pPr>
              <a:lnSpc>
                <a:spcPct val="80000"/>
              </a:lnSpc>
            </a:pPr>
            <a:r>
              <a:rPr lang="ru-RU" sz="2400"/>
              <a:t>Чтобы продолжить с использованием адреса электронной почты </a:t>
            </a:r>
            <a:r>
              <a:rPr lang="ru-RU" sz="2400">
                <a:hlinkClick r:id="rId3"/>
              </a:rPr>
              <a:t>lyutikhomirova@yandex.ru</a:t>
            </a:r>
            <a:r>
              <a:rPr lang="ru-RU" sz="2400"/>
              <a:t>, перейдите по ссылке:</a:t>
            </a:r>
            <a:r>
              <a:rPr lang="ru-RU" sz="2400">
                <a:hlinkClick r:id="rId4"/>
              </a:rPr>
              <a:t>https://pfdo.yarcloud.ru/token/lyutikhomirova/yandex.ru/34de05c012ef11679c956b68dddeecc2</a:t>
            </a:r>
            <a:r>
              <a:rPr lang="ru-RU" sz="2400"/>
              <a:t>.</a:t>
            </a:r>
          </a:p>
          <a:p>
            <a:pPr>
              <a:lnSpc>
                <a:spcPct val="80000"/>
              </a:lnSpc>
            </a:pPr>
            <a:r>
              <a:rPr lang="ru-RU" sz="2400"/>
              <a:t>Если письмо отправлено Вам по ошибке, просто проигнорируйте его.</a:t>
            </a:r>
          </a:p>
          <a:p>
            <a:pPr>
              <a:lnSpc>
                <a:spcPct val="80000"/>
              </a:lnSpc>
            </a:pPr>
            <a:r>
              <a:rPr lang="ru-RU" sz="2400"/>
              <a:t>Чтобы отписаться от рассылки, зайдите в личный кабинет </a:t>
            </a:r>
            <a:r>
              <a:rPr lang="ru-RU" sz="2400">
                <a:hlinkClick r:id="rId2"/>
              </a:rPr>
              <a:t>https://pfdo.yarcloud.ru</a:t>
            </a:r>
            <a:endParaRPr lang="ru-RU"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/>
              <a:t>Щелкаем по предложенной ссылке и переходим на Шаг 3</a:t>
            </a:r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2017713"/>
            <a:ext cx="8137525" cy="443547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/>
              <a:t>Хочу получить сертификат</a:t>
            </a:r>
            <a:br>
              <a:rPr lang="ru-RU" sz="4000"/>
            </a:br>
            <a:r>
              <a:rPr lang="ru-RU" sz="3200"/>
              <a:t>Выбираем муниципалитет по адресу регистрации</a:t>
            </a:r>
          </a:p>
        </p:txBody>
      </p:sp>
      <p:pic>
        <p:nvPicPr>
          <p:cNvPr id="2458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2017713"/>
            <a:ext cx="7820025" cy="4435475"/>
          </a:xfrm>
          <a:noFill/>
          <a:ln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Создание заявки и выбор группы сертификата</a:t>
            </a:r>
          </a:p>
        </p:txBody>
      </p:sp>
      <p:pic>
        <p:nvPicPr>
          <p:cNvPr id="30728" name="Picture 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2017713"/>
            <a:ext cx="8064500" cy="4651375"/>
          </a:xfrm>
          <a:noFill/>
          <a:ln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Заявка принята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017713"/>
            <a:ext cx="8631238" cy="46513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/>
              <a:t>Вы успешно отправили заявку на получение сертификата на сайте </a:t>
            </a:r>
            <a:r>
              <a:rPr lang="ru-RU" sz="2400" b="1">
                <a:hlinkClick r:id="rId2"/>
              </a:rPr>
              <a:t>Реестр сертификатов ПФДО</a:t>
            </a:r>
            <a:r>
              <a:rPr lang="ru-RU" sz="2400" b="1"/>
              <a:t>.</a:t>
            </a:r>
          </a:p>
          <a:p>
            <a:pPr>
              <a:lnSpc>
                <a:spcPct val="90000"/>
              </a:lnSpc>
            </a:pPr>
            <a:r>
              <a:rPr lang="ru-RU" sz="2400"/>
              <a:t>Номер заявки: 72965574, номер сертификата: 7618761468.</a:t>
            </a:r>
          </a:p>
          <a:p>
            <a:pPr>
              <a:lnSpc>
                <a:spcPct val="90000"/>
              </a:lnSpc>
            </a:pPr>
            <a:r>
              <a:rPr lang="ru-RU" sz="2400"/>
              <a:t>К данному письму прикреплено заявление на получение сертификата в формате PDF, которое необходимо распечатать и подписать. Для активации сертификата вам необходимо подойти с подписанным заявлением и оригиналами документов в один из центров приема заявлений в Вашем городе или районе.</a:t>
            </a:r>
          </a:p>
          <a:p>
            <a:pPr>
              <a:lnSpc>
                <a:spcPct val="90000"/>
              </a:lnSpc>
            </a:pPr>
            <a:r>
              <a:rPr lang="ru-RU" sz="2400"/>
              <a:t>Дополнительная информация от муниципалитета: Администрации города Ярославля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6066" y="169393"/>
            <a:ext cx="3078342" cy="56207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Федеральный проект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8084" y="620688"/>
            <a:ext cx="2700300" cy="254548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2780928"/>
            <a:ext cx="4266474" cy="396044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000" dirty="0"/>
              <a:t>Обеспечение к 2024 году для детей в возрасте от 5 до 18 лет доступных и качественных условий для воспитания гармонично развитой и социально ответственной личности путем увеличения охвата детей дополнительным образованием до 80 %, обновления содержания и методов дополнительного образования детей, развития кадрового потенциала и модернизации инфраструктуры системы дополнительного образования детей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49" y="32461"/>
            <a:ext cx="973921" cy="13534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77634" y="121789"/>
            <a:ext cx="2808312" cy="242917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088613" y="2924944"/>
            <a:ext cx="3699412" cy="32562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883113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/>
              <a:t>После регистрации заявки на почту приходит письмо с двумя заявлениями:</a:t>
            </a:r>
            <a:br>
              <a:rPr lang="ru-RU" sz="2400"/>
            </a:br>
            <a:r>
              <a:rPr lang="ru-RU" sz="2400"/>
              <a:t>1. О предоставлении сертификата</a:t>
            </a:r>
            <a:r>
              <a:rPr lang="ru-RU" sz="2800"/>
              <a:t/>
            </a:r>
            <a:br>
              <a:rPr lang="ru-RU" sz="2800"/>
            </a:br>
            <a:endParaRPr lang="ru-RU" sz="2800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2017713"/>
            <a:ext cx="8486775" cy="45069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1800"/>
              <a:t>ЗАЯВЛЕНИЕ О ПРЕДОСТАВЛЕНИИ СЕРТИФИКАТА ДОПОЛНИТЕЛЬНОГО ОБРАЗОВАНИЯ И РЕГИСТРАЦИИ В РЕЕСТРЕ СЕРТИФИКАТОВ ДОПОЛНИТЕЛЬНОГО ОБРАЗОВАНИЯ №72965574 Прошу зарегистрировать указанного ниже ребенка, родителем (законным представителем) которого я являюсь, в реестре сертификатов дополнительного образования города Ярославля под реестровой записью №7618761468 </a:t>
            </a:r>
          </a:p>
          <a:p>
            <a:pPr>
              <a:lnSpc>
                <a:spcPct val="90000"/>
              </a:lnSpc>
            </a:pPr>
            <a:endParaRPr lang="ru-RU" sz="1800"/>
          </a:p>
          <a:p>
            <a:pPr>
              <a:lnSpc>
                <a:spcPct val="90000"/>
              </a:lnSpc>
            </a:pPr>
            <a:r>
              <a:rPr lang="ru-RU" sz="1800"/>
              <a:t>Сведения, указанные заявителем в заявлении, подтверждены соответствующими документами. ____ ______________ 20_____года ________/____________________________/</a:t>
            </a:r>
          </a:p>
          <a:p>
            <a:pPr>
              <a:lnSpc>
                <a:spcPct val="90000"/>
              </a:lnSpc>
            </a:pPr>
            <a:r>
              <a:rPr lang="ru-RU" sz="1800"/>
              <a:t> подпись должностного лица расшифровка </a:t>
            </a:r>
          </a:p>
          <a:p>
            <a:pPr>
              <a:lnSpc>
                <a:spcPct val="90000"/>
              </a:lnSpc>
            </a:pPr>
            <a:r>
              <a:rPr lang="ru-RU" sz="1800"/>
              <a:t>✂- - - - - - - - - - - - - - - - - - - - - - - - - - - - - - - - - - - - - - - - - - - - - - - - - Заявление о получении сертификата дополнительного образования № 72965574 получено. ____ ______________ 20_____года __________/____________________________/ </a:t>
            </a:r>
          </a:p>
          <a:p>
            <a:pPr>
              <a:lnSpc>
                <a:spcPct val="90000"/>
              </a:lnSpc>
            </a:pPr>
            <a:r>
              <a:rPr lang="ru-RU" sz="1800"/>
              <a:t>подпись должностного лица расшифровка 1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260350"/>
            <a:ext cx="7777163" cy="1462088"/>
          </a:xfrm>
        </p:spPr>
        <p:txBody>
          <a:bodyPr>
            <a:normAutofit fontScale="90000"/>
          </a:bodyPr>
          <a:lstStyle/>
          <a:p>
            <a:r>
              <a:rPr lang="ru-RU" sz="3200"/>
              <a:t>Заявление 2</a:t>
            </a:r>
            <a:br>
              <a:rPr lang="ru-RU" sz="3200"/>
            </a:br>
            <a:r>
              <a:rPr lang="ru-RU" sz="3200"/>
              <a:t>Согласие на обработку персональных данных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017713"/>
            <a:ext cx="8559800" cy="45799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600"/>
              <a:t>СОГЛАСИЕ НА ОБРАБОТКУ ПЕРСОНАЛЬНЫХ ДАННЫХ Я, Иванова Анна Ивановна проживающий по адресу _____________________________________________________________________ паспорт _______ №________________, выданный «___»__________20____г._________________________________________________________________________ _____________, в соответствии с требованием статьи 9 Федерального закона от 27.07.2006 г. №152-ФЗ «О персональных данных» даю свое согласие на обработку моих персональных данных и персональных данных ребенка (Назаренко Дарья Станиславовна, проживающий по адресу: г.Ярославль, ул.Школьная, д. 44), родителем (законным представителем) которого я являюсь, указанных в заявлении о получении сертификата дополнительного образования №72965574, Управлению образования города Ярославля (юридический адрес) </a:t>
            </a:r>
          </a:p>
          <a:p>
            <a:pPr>
              <a:lnSpc>
                <a:spcPct val="80000"/>
              </a:lnSpc>
            </a:pPr>
            <a:endParaRPr lang="ru-RU" sz="1600"/>
          </a:p>
          <a:p>
            <a:pPr>
              <a:lnSpc>
                <a:spcPct val="80000"/>
              </a:lnSpc>
            </a:pPr>
            <a:r>
              <a:rPr lang="ru-RU" sz="1600"/>
              <a:t>Согласие действует с момента подписания и до истечения сроков, установленных действующим законодательством Российской Федерации, а также может быть отозвано по письменному заявлению.</a:t>
            </a:r>
          </a:p>
          <a:p>
            <a:pPr>
              <a:lnSpc>
                <a:spcPct val="80000"/>
              </a:lnSpc>
            </a:pPr>
            <a:r>
              <a:rPr lang="ru-RU" sz="1600"/>
              <a:t> ____ ______________ 20_____года </a:t>
            </a:r>
          </a:p>
          <a:p>
            <a:pPr>
              <a:lnSpc>
                <a:spcPct val="80000"/>
              </a:lnSpc>
            </a:pPr>
            <a:r>
              <a:rPr lang="ru-RU" sz="1600"/>
              <a:t>________________/________________________/</a:t>
            </a:r>
          </a:p>
          <a:p>
            <a:pPr>
              <a:lnSpc>
                <a:spcPct val="80000"/>
              </a:lnSpc>
            </a:pPr>
            <a:r>
              <a:rPr lang="ru-RU" sz="1600"/>
              <a:t> подпись расшифровка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/>
              <a:t>Третье письмо с прикрепленным сертификатом для ребенка</a:t>
            </a:r>
          </a:p>
        </p:txBody>
      </p:sp>
      <p:sp>
        <p:nvSpPr>
          <p:cNvPr id="28675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395288" y="2017713"/>
            <a:ext cx="8559800" cy="45069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600"/>
              <a:t> </a:t>
            </a:r>
          </a:p>
          <a:p>
            <a:pPr>
              <a:lnSpc>
                <a:spcPct val="80000"/>
              </a:lnSpc>
            </a:pPr>
            <a:r>
              <a:rPr lang="ru-RU" sz="1600"/>
              <a:t>Уважаемый заявитель!</a:t>
            </a:r>
            <a:br>
              <a:rPr lang="ru-RU" sz="1600"/>
            </a:br>
            <a:r>
              <a:rPr lang="ru-RU" sz="1600"/>
              <a:t/>
            </a:r>
            <a:br>
              <a:rPr lang="ru-RU" sz="1600"/>
            </a:br>
            <a:r>
              <a:rPr lang="ru-RU" sz="1600"/>
              <a:t>Вы подали электронную заявку на получение сертификата дополнительного образования для ребенка: Назаренко Дарья Станиславовна </a:t>
            </a:r>
            <a:br>
              <a:rPr lang="ru-RU" sz="1600"/>
            </a:br>
            <a:r>
              <a:rPr lang="ru-RU" sz="1600"/>
              <a:t>На основании Вашей заявки для ребенка в информационной системе </a:t>
            </a:r>
            <a:r>
              <a:rPr lang="ru-RU" sz="1600">
                <a:hlinkClick r:id="rId2"/>
              </a:rPr>
              <a:t>"Портал персонифицированного дополнительного образования Ярославской области"</a:t>
            </a:r>
            <a:r>
              <a:rPr lang="ru-RU" sz="1600"/>
              <a:t> создана реестровая запись с номером сертификата: 7618761468</a:t>
            </a:r>
            <a:br>
              <a:rPr lang="ru-RU" sz="1600"/>
            </a:br>
            <a:r>
              <a:rPr lang="ru-RU" sz="1600"/>
              <a:t>Вы уже сейчас можете зайти в созданный для ребенка личный кабинет системы для использования Вашего сертификата, однако, не забудьте о необходимости подтвердить Вашу электронную заявку подписанным с Вашей стороны заявлением.</a:t>
            </a:r>
            <a:br>
              <a:rPr lang="ru-RU" sz="1600"/>
            </a:br>
            <a:r>
              <a:rPr lang="ru-RU" sz="1600"/>
              <a:t>Подписанное заявление и оригиналы документов Вам нужно принести в один из центров приема заявлений. Список адресов в своем муниципалитете Вы найдете</a:t>
            </a:r>
            <a:r>
              <a:rPr lang="ru-RU" sz="1600">
                <a:hlinkClick r:id="rId3"/>
              </a:rPr>
              <a:t>здесь</a:t>
            </a:r>
            <a:r>
              <a:rPr lang="ru-RU" sz="1600"/>
              <a:t>. Без предоставления документов сертификат не будет активирован. Для входа в систему, пройдите по </a:t>
            </a:r>
            <a:r>
              <a:rPr lang="ru-RU" sz="1600">
                <a:hlinkClick r:id="rId2"/>
              </a:rPr>
              <a:t>ссылке</a:t>
            </a:r>
            <a:r>
              <a:rPr lang="ru-RU" sz="1600"/>
              <a:t> и используйте логин и пароль, представленный в сертификате дополнительного образования.</a:t>
            </a:r>
            <a:br>
              <a:rPr lang="ru-RU" sz="1600"/>
            </a:br>
            <a:r>
              <a:rPr lang="ru-RU" sz="1600"/>
              <a:t/>
            </a:r>
            <a:br>
              <a:rPr lang="ru-RU" sz="1600"/>
            </a:br>
            <a:r>
              <a:rPr lang="ru-RU" sz="1600"/>
              <a:t>В приложении к данному письму Вы найдете сформированный для ребенка сертификат дополнительного образования. Обязательно сохраните его номер, ведь он будет использоваться ребенком до достижения им совершеннолетия. </a:t>
            </a:r>
          </a:p>
          <a:p>
            <a:pPr>
              <a:lnSpc>
                <a:spcPct val="80000"/>
              </a:lnSpc>
            </a:pPr>
            <a:r>
              <a:rPr lang="ru-RU" sz="1600"/>
              <a:t>Подробную информацию о сертификате дополнительного образования, способе его использования ищите на </a:t>
            </a:r>
            <a:r>
              <a:rPr lang="ru-RU" sz="1600">
                <a:hlinkClick r:id="rId2"/>
              </a:rPr>
              <a:t>портале</a:t>
            </a:r>
            <a:r>
              <a:rPr lang="ru-RU" sz="1600"/>
              <a:t>. 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785950"/>
          </a:xfrm>
        </p:spPr>
        <p:txBody>
          <a:bodyPr>
            <a:noAutofit/>
          </a:bodyPr>
          <a:lstStyle/>
          <a:p>
            <a:r>
              <a:rPr lang="ru-RU" sz="3200" b="1" dirty="0"/>
              <a:t>Что такое </a:t>
            </a:r>
            <a:r>
              <a:rPr lang="ru-RU" sz="3200" b="1" dirty="0" smtClean="0"/>
              <a:t>сертификат дополнительного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>образования?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/>
              <a:t>		</a:t>
            </a:r>
          </a:p>
          <a:p>
            <a:pPr>
              <a:buNone/>
            </a:pPr>
            <a:r>
              <a:rPr lang="ru-RU" b="1" dirty="0" smtClean="0"/>
              <a:t>Сертификат </a:t>
            </a:r>
            <a:r>
              <a:rPr lang="ru-RU" b="1" dirty="0"/>
              <a:t>– это </a:t>
            </a:r>
            <a:r>
              <a:rPr lang="ru-RU" b="1" dirty="0" smtClean="0"/>
              <a:t>реестровая запись</a:t>
            </a:r>
            <a:r>
              <a:rPr lang="ru-RU" b="1" dirty="0"/>
              <a:t>, дающая </a:t>
            </a:r>
            <a:r>
              <a:rPr lang="ru-RU" b="1" dirty="0" smtClean="0"/>
              <a:t>возможность получить дополнительное образование </a:t>
            </a:r>
            <a:r>
              <a:rPr lang="ru-RU" b="1" dirty="0"/>
              <a:t>за </a:t>
            </a:r>
            <a:r>
              <a:rPr lang="ru-RU" b="1" dirty="0" smtClean="0"/>
              <a:t>счет государства </a:t>
            </a:r>
            <a:r>
              <a:rPr lang="ru-RU" b="1" dirty="0"/>
              <a:t>вне зависимости </a:t>
            </a:r>
            <a:r>
              <a:rPr lang="ru-RU" b="1" dirty="0" smtClean="0"/>
              <a:t>от того</a:t>
            </a:r>
            <a:r>
              <a:rPr lang="ru-RU" b="1" dirty="0"/>
              <a:t>, где захочет </a:t>
            </a:r>
            <a:r>
              <a:rPr lang="ru-RU" b="1" dirty="0" smtClean="0"/>
              <a:t>обучаться Ваш </a:t>
            </a:r>
            <a:r>
              <a:rPr lang="ru-RU" b="1" dirty="0"/>
              <a:t>ребенок. </a:t>
            </a:r>
            <a:r>
              <a:rPr lang="ru-RU" b="1" dirty="0" smtClean="0"/>
              <a:t>Государство гарантирует </a:t>
            </a:r>
            <a:r>
              <a:rPr lang="ru-RU" b="1" dirty="0"/>
              <a:t>Вам, что </a:t>
            </a:r>
            <a:r>
              <a:rPr lang="ru-RU" b="1" dirty="0" smtClean="0"/>
              <a:t>заплатит за </a:t>
            </a:r>
            <a:r>
              <a:rPr lang="ru-RU" b="1" dirty="0"/>
              <a:t>выбранные для </a:t>
            </a:r>
            <a:r>
              <a:rPr lang="ru-RU" b="1" dirty="0" smtClean="0"/>
              <a:t>Вашего ребенка </a:t>
            </a:r>
            <a:r>
              <a:rPr lang="ru-RU" b="1" dirty="0"/>
              <a:t>кружки или </a:t>
            </a:r>
            <a:r>
              <a:rPr lang="ru-RU" b="1" dirty="0" smtClean="0"/>
              <a:t>секции, если </a:t>
            </a:r>
            <a:r>
              <a:rPr lang="ru-RU" b="1" dirty="0"/>
              <a:t>их будет </a:t>
            </a:r>
            <a:r>
              <a:rPr lang="ru-RU" b="1" dirty="0" smtClean="0"/>
              <a:t>проводить "проверенная</a:t>
            </a:r>
            <a:r>
              <a:rPr lang="ru-RU" b="1" dirty="0"/>
              <a:t>" организация.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-2959"/>
          <a:stretch/>
        </p:blipFill>
        <p:spPr>
          <a:xfrm>
            <a:off x="0" y="0"/>
            <a:ext cx="3031256" cy="9312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1610" y="0"/>
            <a:ext cx="8082390" cy="1052736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Региональный модельный центр дополнительного образования Ярославской области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42486" y="1081796"/>
            <a:ext cx="6156684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Увеличение охвата детей 5-18 лет дополнительными общеобразовательными программами до </a:t>
            </a:r>
            <a:r>
              <a:rPr lang="ru-RU" b="1" dirty="0">
                <a:solidFill>
                  <a:srgbClr val="002060"/>
                </a:solidFill>
              </a:rPr>
              <a:t>72,6%</a:t>
            </a:r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="" xmlns:p14="http://schemas.microsoft.com/office/powerpoint/2010/main" val="3236062686"/>
              </p:ext>
            </p:extLst>
          </p:nvPr>
        </p:nvGraphicFramePr>
        <p:xfrm>
          <a:off x="1115616" y="2276872"/>
          <a:ext cx="8028384" cy="45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Прямоугольник с двумя скругленными соседними углами 21"/>
          <p:cNvSpPr/>
          <p:nvPr/>
        </p:nvSpPr>
        <p:spPr>
          <a:xfrm>
            <a:off x="1061610" y="5013176"/>
            <a:ext cx="1973297" cy="1512168"/>
          </a:xfrm>
          <a:prstGeom prst="round2Same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ru-RU" sz="1400" dirty="0">
                <a:latin typeface="Book Antiqua" pitchFamily="18" charset="0"/>
              </a:rPr>
              <a:t> региональный сегмент Единого национального портала ДО </a:t>
            </a:r>
          </a:p>
          <a:p>
            <a:pPr algn="ctr"/>
            <a:r>
              <a:rPr lang="ru-RU" sz="1400" dirty="0">
                <a:latin typeface="Book Antiqua" pitchFamily="18" charset="0"/>
              </a:rPr>
              <a:t>- навигатор по программам ДО </a:t>
            </a:r>
          </a:p>
        </p:txBody>
      </p:sp>
      <p:sp>
        <p:nvSpPr>
          <p:cNvPr id="23" name="Прямоугольник с двумя скругленными соседними углами 22"/>
          <p:cNvSpPr/>
          <p:nvPr/>
        </p:nvSpPr>
        <p:spPr>
          <a:xfrm>
            <a:off x="3021776" y="5013176"/>
            <a:ext cx="2052228" cy="1512168"/>
          </a:xfrm>
          <a:prstGeom prst="round2Same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ru-RU" sz="1100" dirty="0">
                <a:latin typeface="Book Antiqua" pitchFamily="18" charset="0"/>
              </a:rPr>
              <a:t> </a:t>
            </a:r>
            <a:r>
              <a:rPr lang="ru-RU" sz="1400" dirty="0">
                <a:latin typeface="Book Antiqua" pitchFamily="18" charset="0"/>
              </a:rPr>
              <a:t>модели обеспечения доступности ДО</a:t>
            </a:r>
          </a:p>
          <a:p>
            <a:pPr algn="ctr">
              <a:buFontTx/>
              <a:buChar char="-"/>
            </a:pPr>
            <a:r>
              <a:rPr lang="ru-RU" sz="1400" dirty="0">
                <a:latin typeface="Book Antiqua" pitchFamily="18" charset="0"/>
              </a:rPr>
              <a:t> сетевое взаимодействие</a:t>
            </a:r>
          </a:p>
          <a:p>
            <a:pPr algn="ctr">
              <a:buFontTx/>
              <a:buChar char="-"/>
            </a:pPr>
            <a:r>
              <a:rPr lang="ru-RU" sz="1400" dirty="0">
                <a:latin typeface="Book Antiqua" pitchFamily="18" charset="0"/>
              </a:rPr>
              <a:t>персонифицированное финансирование</a:t>
            </a:r>
          </a:p>
          <a:p>
            <a:pPr algn="ctr">
              <a:buFontTx/>
              <a:buChar char="-"/>
            </a:pPr>
            <a:r>
              <a:rPr lang="ru-RU" sz="1400" dirty="0">
                <a:latin typeface="Book Antiqua" pitchFamily="18" charset="0"/>
              </a:rPr>
              <a:t> дистанционные курсы</a:t>
            </a:r>
          </a:p>
          <a:p>
            <a:pPr algn="ctr">
              <a:buFontTx/>
              <a:buChar char="-"/>
            </a:pPr>
            <a:r>
              <a:rPr lang="ru-RU" sz="1400" dirty="0">
                <a:latin typeface="Book Antiqua" pitchFamily="18" charset="0"/>
              </a:rPr>
              <a:t> заочные и сезонные школы</a:t>
            </a:r>
          </a:p>
        </p:txBody>
      </p:sp>
      <p:sp>
        <p:nvSpPr>
          <p:cNvPr id="24" name="Прямоугольник с двумя скругленными соседними углами 23"/>
          <p:cNvSpPr/>
          <p:nvPr/>
        </p:nvSpPr>
        <p:spPr>
          <a:xfrm>
            <a:off x="7086900" y="5059590"/>
            <a:ext cx="2052228" cy="1512168"/>
          </a:xfrm>
          <a:prstGeom prst="round2Same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ru-RU" sz="1100" dirty="0">
                <a:latin typeface="Book Antiqua" pitchFamily="18" charset="0"/>
              </a:rPr>
              <a:t> </a:t>
            </a:r>
            <a:r>
              <a:rPr lang="ru-RU" sz="1400" dirty="0">
                <a:latin typeface="Book Antiqua" pitchFamily="18" charset="0"/>
              </a:rPr>
              <a:t>разработка новых разноуровневых программ</a:t>
            </a:r>
          </a:p>
          <a:p>
            <a:pPr algn="ctr">
              <a:buFontTx/>
              <a:buChar char="-"/>
            </a:pPr>
            <a:r>
              <a:rPr lang="ru-RU" sz="1400" dirty="0">
                <a:latin typeface="Book Antiqua" pitchFamily="18" charset="0"/>
              </a:rPr>
              <a:t> современная система подготовки кадров</a:t>
            </a:r>
          </a:p>
          <a:p>
            <a:pPr algn="ctr">
              <a:buFontTx/>
              <a:buChar char="-"/>
            </a:pPr>
            <a:r>
              <a:rPr lang="ru-RU" sz="1400" dirty="0">
                <a:latin typeface="Book Antiqua" pitchFamily="18" charset="0"/>
              </a:rPr>
              <a:t>ежегодное повышение квалификации</a:t>
            </a:r>
          </a:p>
          <a:p>
            <a:pPr algn="ctr">
              <a:buFontTx/>
              <a:buChar char="-"/>
            </a:pPr>
            <a:endParaRPr lang="ru-RU" sz="1200" dirty="0">
              <a:latin typeface="Book Antiqua" pitchFamily="18" charset="0"/>
            </a:endParaRPr>
          </a:p>
        </p:txBody>
      </p:sp>
      <p:sp>
        <p:nvSpPr>
          <p:cNvPr id="25" name="Прямоугольник с двумя скругленными соседними углами 24"/>
          <p:cNvSpPr/>
          <p:nvPr/>
        </p:nvSpPr>
        <p:spPr>
          <a:xfrm>
            <a:off x="5032117" y="5017879"/>
            <a:ext cx="2052228" cy="1512168"/>
          </a:xfrm>
          <a:prstGeom prst="round2Same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ru-RU" sz="1400" dirty="0">
                <a:latin typeface="Book Antiqua" pitchFamily="18" charset="0"/>
              </a:rPr>
              <a:t> система разноуровневых мероприятий </a:t>
            </a:r>
          </a:p>
          <a:p>
            <a:pPr algn="ctr">
              <a:buFontTx/>
              <a:buChar char="-"/>
            </a:pPr>
            <a:r>
              <a:rPr lang="ru-RU" sz="1400" dirty="0">
                <a:latin typeface="Book Antiqua" pitchFamily="18" charset="0"/>
              </a:rPr>
              <a:t> учёт достижений обучающихся и тьюторская поддержка</a:t>
            </a:r>
          </a:p>
          <a:p>
            <a:pPr algn="ctr">
              <a:buFontTx/>
              <a:buChar char="-"/>
            </a:pPr>
            <a:endParaRPr lang="ru-RU" sz="1050" dirty="0">
              <a:latin typeface="Book Antiqua" pitchFamily="18" charset="0"/>
            </a:endParaRPr>
          </a:p>
        </p:txBody>
      </p:sp>
      <p:grpSp>
        <p:nvGrpSpPr>
          <p:cNvPr id="3" name="Группа 8"/>
          <p:cNvGrpSpPr/>
          <p:nvPr/>
        </p:nvGrpSpPr>
        <p:grpSpPr>
          <a:xfrm>
            <a:off x="35496" y="64311"/>
            <a:ext cx="972108" cy="1348466"/>
            <a:chOff x="0" y="161391"/>
            <a:chExt cx="1043608" cy="1179377"/>
          </a:xfrm>
        </p:grpSpPr>
        <p:sp>
          <p:nvSpPr>
            <p:cNvPr id="10" name="Заголовок 1">
              <a:extLst>
                <a:ext uri="{FF2B5EF4-FFF2-40B4-BE49-F238E27FC236}">
                  <a16:creationId xmlns="" xmlns:a16="http://schemas.microsoft.com/office/drawing/2014/main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414463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79367DCB-E796-44B3-BD9D-F38D5470EE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>
                                            <p:graphicEl>
                                              <a:dgm id="{79367DCB-E796-44B3-BD9D-F38D5470EE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F59D380D-EED9-44BB-A92F-9FBE16CD70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>
                                            <p:graphicEl>
                                              <a:dgm id="{F59D380D-EED9-44BB-A92F-9FBE16CD70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A0522C29-0CA4-46D7-BAD3-05FD524C94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>
                                            <p:graphicEl>
                                              <a:dgm id="{A0522C29-0CA4-46D7-BAD3-05FD524C94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EF7608EF-D81A-44C4-A945-FD1E784031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>
                                            <p:graphicEl>
                                              <a:dgm id="{EF7608EF-D81A-44C4-A945-FD1E784031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76125D4C-326A-40F1-B287-DB9D1C6892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>
                                            <p:graphicEl>
                                              <a:dgm id="{76125D4C-326A-40F1-B287-DB9D1C6892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75B76752-F9A6-477C-8E0E-0215C531AD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>
                                            <p:graphicEl>
                                              <a:dgm id="{75B76752-F9A6-477C-8E0E-0215C531AD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A873BBDB-177F-4030-BA73-AEE61C5ECA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>
                                            <p:graphicEl>
                                              <a:dgm id="{A873BBDB-177F-4030-BA73-AEE61C5ECA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667224D3-B76D-48B1-8896-4669E97D8B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>
                                            <p:graphicEl>
                                              <a:dgm id="{667224D3-B76D-48B1-8896-4669E97D8B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F8613369-1774-46A2-8EC8-9175DD8D5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>
                                            <p:graphicEl>
                                              <a:dgm id="{F8613369-1774-46A2-8EC8-9175DD8D58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Graphic spid="19" grpId="0">
        <p:bldSub>
          <a:bldDgm/>
        </p:bldSub>
      </p:bldGraphic>
      <p:bldP spid="22" grpId="0" build="allAtOnce" animBg="1"/>
      <p:bldP spid="23" grpId="0" build="allAtOnce" animBg="1"/>
      <p:bldP spid="24" grpId="0" build="allAtOnce" animBg="1"/>
      <p:bldP spid="25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16632"/>
            <a:ext cx="5724636" cy="562074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lvl="0" algn="ctr"/>
            <a:r>
              <a:rPr lang="ru-RU" b="1" dirty="0">
                <a:solidFill>
                  <a:srgbClr val="0070C0"/>
                </a:solidFill>
              </a:rPr>
              <a:t>Персонификация ДОД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2548493" y="2780929"/>
            <a:ext cx="5130570" cy="3842071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3463437373"/>
              </p:ext>
            </p:extLst>
          </p:nvPr>
        </p:nvGraphicFramePr>
        <p:xfrm>
          <a:off x="1061610" y="836712"/>
          <a:ext cx="8082390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35EFF85-51B8-4298-BD3E-35BDFA9EE29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9080" y="171672"/>
            <a:ext cx="568615" cy="66504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257567" y="979528"/>
            <a:ext cx="568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solidFill>
                  <a:schemeClr val="bg1"/>
                </a:solidFill>
              </a:rPr>
              <a:t>Ярославская область</a:t>
            </a:r>
          </a:p>
        </p:txBody>
      </p:sp>
      <p:grpSp>
        <p:nvGrpSpPr>
          <p:cNvPr id="3" name="Группа 6"/>
          <p:cNvGrpSpPr/>
          <p:nvPr/>
        </p:nvGrpSpPr>
        <p:grpSpPr>
          <a:xfrm>
            <a:off x="28403" y="294498"/>
            <a:ext cx="972108" cy="1348466"/>
            <a:chOff x="0" y="161391"/>
            <a:chExt cx="1043608" cy="1179377"/>
          </a:xfrm>
        </p:grpSpPr>
        <p:sp>
          <p:nvSpPr>
            <p:cNvPr id="8" name="Заголовок 1">
              <a:extLst>
                <a:ext uri="{FF2B5EF4-FFF2-40B4-BE49-F238E27FC236}">
                  <a16:creationId xmlns="" xmlns:a16="http://schemas.microsoft.com/office/drawing/2014/main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297520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-2959"/>
          <a:stretch/>
        </p:blipFill>
        <p:spPr>
          <a:xfrm>
            <a:off x="1061610" y="35526"/>
            <a:ext cx="3031256" cy="9312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93958" y="43152"/>
            <a:ext cx="4847374" cy="7215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Способы получения сертификата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58909" y="966821"/>
            <a:ext cx="2808312" cy="6208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yar.pfdo.ru</a:t>
            </a:r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058909" y="1615542"/>
            <a:ext cx="1649286" cy="304483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385646" y="2348880"/>
            <a:ext cx="1978889" cy="182666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758285" y="2827590"/>
            <a:ext cx="2108936" cy="403041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378264" y="5628374"/>
            <a:ext cx="3656163" cy="10264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Визит в образовательную организацию для подтверждения персональных данных ребенка (активации сертификата)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9106" y="2811012"/>
            <a:ext cx="690365" cy="92048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331418" y="2891242"/>
            <a:ext cx="3676259" cy="69720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Подаем электронную заявку на сертификат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350626" y="4224339"/>
            <a:ext cx="3676259" cy="83400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Распечатать заявление, подписать (заявление приходит на электронную почту указанную при регистрации)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9106" y="4055803"/>
            <a:ext cx="777914" cy="103721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461" y="5543399"/>
            <a:ext cx="853169" cy="1137558"/>
          </a:xfrm>
          <a:prstGeom prst="rect">
            <a:avLst/>
          </a:prstGeom>
        </p:spPr>
      </p:pic>
      <p:grpSp>
        <p:nvGrpSpPr>
          <p:cNvPr id="2" name="Группа 20"/>
          <p:cNvGrpSpPr/>
          <p:nvPr/>
        </p:nvGrpSpPr>
        <p:grpSpPr>
          <a:xfrm>
            <a:off x="28403" y="294498"/>
            <a:ext cx="972108" cy="1348466"/>
            <a:chOff x="0" y="161391"/>
            <a:chExt cx="1043608" cy="1179377"/>
          </a:xfrm>
        </p:grpSpPr>
        <p:sp>
          <p:nvSpPr>
            <p:cNvPr id="22" name="Заголовок 1">
              <a:extLst>
                <a:ext uri="{FF2B5EF4-FFF2-40B4-BE49-F238E27FC236}">
                  <a16:creationId xmlns="" xmlns:a16="http://schemas.microsoft.com/office/drawing/2014/main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8156" y="763841"/>
            <a:ext cx="596378" cy="795171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5630376" y="1625404"/>
            <a:ext cx="3078342" cy="5760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Онлайн оформление заявки </a:t>
            </a:r>
          </a:p>
        </p:txBody>
      </p:sp>
    </p:spTree>
    <p:extLst>
      <p:ext uri="{BB962C8B-B14F-4D97-AF65-F5344CB8AC3E}">
        <p14:creationId xmlns="" xmlns:p14="http://schemas.microsoft.com/office/powerpoint/2010/main" val="1415262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439652" y="764704"/>
            <a:ext cx="7290810" cy="5832648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007604" y="0"/>
            <a:ext cx="8046894" cy="836712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solidFill>
                  <a:srgbClr val="0070C0"/>
                </a:solidFill>
              </a:rPr>
              <a:t>Региональный общедоступный навигатор ДОД</a:t>
            </a:r>
          </a:p>
        </p:txBody>
      </p:sp>
      <p:grpSp>
        <p:nvGrpSpPr>
          <p:cNvPr id="2" name="Группа 9"/>
          <p:cNvGrpSpPr/>
          <p:nvPr/>
        </p:nvGrpSpPr>
        <p:grpSpPr>
          <a:xfrm>
            <a:off x="35496" y="64311"/>
            <a:ext cx="972108" cy="1348466"/>
            <a:chOff x="0" y="161391"/>
            <a:chExt cx="1043608" cy="1179377"/>
          </a:xfrm>
        </p:grpSpPr>
        <p:sp>
          <p:nvSpPr>
            <p:cNvPr id="11" name="Заголовок 1">
              <a:extLst>
                <a:ext uri="{FF2B5EF4-FFF2-40B4-BE49-F238E27FC236}">
                  <a16:creationId xmlns="" xmlns:a16="http://schemas.microsoft.com/office/drawing/2014/main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865138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-2959"/>
          <a:stretch/>
        </p:blipFill>
        <p:spPr>
          <a:xfrm>
            <a:off x="1331640" y="-23502"/>
            <a:ext cx="3031256" cy="9312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63209" y="79327"/>
            <a:ext cx="3605235" cy="82846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Способы получения сертификата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23628" y="1251725"/>
            <a:ext cx="2808312" cy="6208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yar.pfdo.ru</a:t>
            </a:r>
            <a:endParaRPr lang="ru-RU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5502030" y="3038824"/>
            <a:ext cx="2690836" cy="359152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6186" y="940388"/>
            <a:ext cx="818162" cy="1090882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376850" y="2015584"/>
            <a:ext cx="4515630" cy="909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Личный визит в образовательную организацию для подачи заявления на сертификат (активации сертификата)</a:t>
            </a:r>
          </a:p>
        </p:txBody>
      </p:sp>
      <p:grpSp>
        <p:nvGrpSpPr>
          <p:cNvPr id="4" name="Группа 15"/>
          <p:cNvGrpSpPr/>
          <p:nvPr/>
        </p:nvGrpSpPr>
        <p:grpSpPr>
          <a:xfrm>
            <a:off x="28403" y="294498"/>
            <a:ext cx="972108" cy="1348466"/>
            <a:chOff x="0" y="161391"/>
            <a:chExt cx="1043608" cy="1179377"/>
          </a:xfrm>
        </p:grpSpPr>
        <p:sp>
          <p:nvSpPr>
            <p:cNvPr id="19" name="Заголовок 1">
              <a:extLst>
                <a:ext uri="{FF2B5EF4-FFF2-40B4-BE49-F238E27FC236}">
                  <a16:creationId xmlns="" xmlns:a16="http://schemas.microsoft.com/office/drawing/2014/main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1080510" y="4275637"/>
            <a:ext cx="1925316" cy="25670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639" y="2723122"/>
            <a:ext cx="1179814" cy="11755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1602" y="4653136"/>
            <a:ext cx="1769226" cy="15532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6871" y="2837303"/>
            <a:ext cx="1677942" cy="1244474"/>
          </a:xfrm>
          <a:prstGeom prst="rect">
            <a:avLst/>
          </a:prstGeom>
        </p:spPr>
      </p:pic>
      <p:pic>
        <p:nvPicPr>
          <p:cNvPr id="18" name="Рисунок 17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0337" y="6387354"/>
            <a:ext cx="425233" cy="2865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50752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071570"/>
          </a:xfrm>
        </p:spPr>
        <p:txBody>
          <a:bodyPr>
            <a:noAutofit/>
          </a:bodyPr>
          <a:lstStyle/>
          <a:p>
            <a:r>
              <a:rPr lang="ru-RU" sz="3200" b="1" dirty="0"/>
              <a:t>Как получить сертификат </a:t>
            </a:r>
            <a:r>
              <a:rPr lang="ru-RU" sz="3200" b="1" dirty="0" smtClean="0"/>
              <a:t>дополнительного</a:t>
            </a:r>
            <a:r>
              <a:rPr lang="ru-RU" sz="3200" b="1" dirty="0"/>
              <a:t> образования?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 numCol="1"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		</a:t>
            </a:r>
            <a:r>
              <a:rPr lang="ru-RU" b="1" dirty="0"/>
              <a:t> У Вас есть доступ в </a:t>
            </a:r>
            <a:r>
              <a:rPr lang="ru-RU" b="1" dirty="0" smtClean="0"/>
              <a:t>Интернет</a:t>
            </a:r>
          </a:p>
          <a:p>
            <a:r>
              <a:rPr lang="ru-RU" dirty="0"/>
              <a:t>Зайдите на портал </a:t>
            </a:r>
            <a:r>
              <a:rPr lang="ru-RU" dirty="0" err="1"/>
              <a:t>yar.pfdo.ru</a:t>
            </a:r>
            <a:r>
              <a:rPr lang="ru-RU" dirty="0"/>
              <a:t> в раздел «</a:t>
            </a:r>
            <a:r>
              <a:rPr lang="ru-RU" dirty="0" smtClean="0"/>
              <a:t>Получить сертификат</a:t>
            </a:r>
            <a:r>
              <a:rPr lang="ru-RU" dirty="0"/>
              <a:t>». </a:t>
            </a:r>
            <a:r>
              <a:rPr lang="ru-RU" dirty="0" smtClean="0"/>
              <a:t>Заполните </a:t>
            </a:r>
            <a:r>
              <a:rPr lang="ru-RU" dirty="0"/>
              <a:t>электронную заявку </a:t>
            </a:r>
            <a:r>
              <a:rPr lang="ru-RU" dirty="0" smtClean="0"/>
              <a:t>на получение </a:t>
            </a:r>
            <a:r>
              <a:rPr lang="ru-RU" dirty="0"/>
              <a:t>сертификата.</a:t>
            </a:r>
          </a:p>
          <a:p>
            <a:r>
              <a:rPr lang="ru-RU" dirty="0"/>
              <a:t>Используйте присланный на электронную </a:t>
            </a:r>
            <a:r>
              <a:rPr lang="ru-RU" dirty="0" smtClean="0"/>
              <a:t>почту номер </a:t>
            </a:r>
            <a:r>
              <a:rPr lang="ru-RU" dirty="0"/>
              <a:t>сертификата и пароль для входа в </a:t>
            </a:r>
            <a:r>
              <a:rPr lang="ru-RU" dirty="0" smtClean="0"/>
              <a:t>личный кабинет </a:t>
            </a:r>
            <a:r>
              <a:rPr lang="ru-RU" dirty="0"/>
              <a:t>регионального портала </a:t>
            </a:r>
            <a:r>
              <a:rPr lang="ru-RU" dirty="0" smtClean="0"/>
              <a:t>навигатора </a:t>
            </a:r>
            <a:r>
              <a:rPr lang="en-US" dirty="0" smtClean="0"/>
              <a:t>(yar.pfdo.ru</a:t>
            </a:r>
            <a:r>
              <a:rPr lang="en-US" dirty="0"/>
              <a:t>).</a:t>
            </a:r>
          </a:p>
          <a:p>
            <a:r>
              <a:rPr lang="ru-RU" dirty="0"/>
              <a:t>Распечатайте заявление на получение </a:t>
            </a:r>
            <a:r>
              <a:rPr lang="ru-RU" dirty="0" smtClean="0"/>
              <a:t>сертификата и </a:t>
            </a:r>
            <a:r>
              <a:rPr lang="ru-RU" dirty="0"/>
              <a:t>заявление на </a:t>
            </a:r>
            <a:r>
              <a:rPr lang="ru-RU" dirty="0" smtClean="0"/>
              <a:t>обработку персональных данных, направленные </a:t>
            </a:r>
            <a:r>
              <a:rPr lang="ru-RU" dirty="0"/>
              <a:t>Вам на электронную почту </a:t>
            </a:r>
            <a:r>
              <a:rPr lang="ru-RU" dirty="0" smtClean="0"/>
              <a:t>по результатам </a:t>
            </a:r>
            <a:r>
              <a:rPr lang="ru-RU" dirty="0"/>
              <a:t>подачи электронной заявки.</a:t>
            </a:r>
          </a:p>
          <a:p>
            <a:r>
              <a:rPr lang="ru-RU" dirty="0"/>
              <a:t>Отнесите лично заявления и </a:t>
            </a:r>
            <a:r>
              <a:rPr lang="ru-RU" dirty="0" smtClean="0"/>
              <a:t>подтверждающие документы</a:t>
            </a:r>
            <a:r>
              <a:rPr lang="ru-RU" dirty="0"/>
              <a:t>* в образовательную </a:t>
            </a:r>
            <a:r>
              <a:rPr lang="ru-RU" dirty="0" smtClean="0"/>
              <a:t>организацию. Представитель организации </a:t>
            </a:r>
            <a:r>
              <a:rPr lang="ru-RU" dirty="0"/>
              <a:t>проверит правильность </a:t>
            </a:r>
            <a:r>
              <a:rPr lang="ru-RU" dirty="0" smtClean="0"/>
              <a:t>заполнения заявления </a:t>
            </a:r>
            <a:r>
              <a:rPr lang="ru-RU" dirty="0"/>
              <a:t>на получение сертификата, после </a:t>
            </a:r>
            <a:r>
              <a:rPr lang="ru-RU" dirty="0" smtClean="0"/>
              <a:t>чего окончательно </a:t>
            </a:r>
            <a:r>
              <a:rPr lang="ru-RU" dirty="0"/>
              <a:t>активирует Ваш личный кабинет.</a:t>
            </a:r>
            <a:endParaRPr lang="ru-RU" b="1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-2959"/>
          <a:stretch/>
        </p:blipFill>
        <p:spPr>
          <a:xfrm>
            <a:off x="0" y="0"/>
            <a:ext cx="3031256" cy="9312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752</Words>
  <Application>Microsoft Office PowerPoint</Application>
  <PresentationFormat>Экран (4:3)</PresentationFormat>
  <Paragraphs>104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Федеральный проект </vt:lpstr>
      <vt:lpstr>Что такое сертификат дополнительного образования?</vt:lpstr>
      <vt:lpstr>Региональный модельный центр дополнительного образования Ярославской области</vt:lpstr>
      <vt:lpstr>Персонификация ДОД</vt:lpstr>
      <vt:lpstr>Слайд 6</vt:lpstr>
      <vt:lpstr>Региональный общедоступный навигатор ДОД</vt:lpstr>
      <vt:lpstr>Слайд 8</vt:lpstr>
      <vt:lpstr>Как получить сертификат дополнительного образования?</vt:lpstr>
      <vt:lpstr>Как получить сертификат дополнительного образования?</vt:lpstr>
      <vt:lpstr>Вход на главную страницу ПФДО https://yar.pfdo </vt:lpstr>
      <vt:lpstr>Получить сертификат</vt:lpstr>
      <vt:lpstr>Создание заявки Шаг 1</vt:lpstr>
      <vt:lpstr>Создание заявки Шаг 2</vt:lpstr>
      <vt:lpstr>На указанную почту приходит письмо  Подтверждение действия на https://pfdo.yarcloud.ru, с адресом электронной почты  </vt:lpstr>
      <vt:lpstr>Щелкаем по предложенной ссылке и переходим на Шаг 3</vt:lpstr>
      <vt:lpstr>Хочу получить сертификат Выбираем муниципалитет по адресу регистрации</vt:lpstr>
      <vt:lpstr>Создание заявки и выбор группы сертификата</vt:lpstr>
      <vt:lpstr>Заявка принята</vt:lpstr>
      <vt:lpstr>После регистрации заявки на почту приходит письмо с двумя заявлениями: 1. О предоставлении сертификата </vt:lpstr>
      <vt:lpstr>Заявление 2 Согласие на обработку персональных данных</vt:lpstr>
      <vt:lpstr>Третье письмо с прикрепленным сертификатом для ребенка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Воспитатель</dc:creator>
  <cp:lastModifiedBy>User</cp:lastModifiedBy>
  <cp:revision>3</cp:revision>
  <dcterms:created xsi:type="dcterms:W3CDTF">2019-04-08T11:16:03Z</dcterms:created>
  <dcterms:modified xsi:type="dcterms:W3CDTF">2019-04-09T13:06:23Z</dcterms:modified>
</cp:coreProperties>
</file>