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comments+xml" PartName="/ppt/comments/comment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3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4" r:id="rId13"/>
    <p:sldId id="268" r:id="rId14"/>
    <p:sldId id="269" r:id="rId15"/>
    <p:sldId id="270" r:id="rId16"/>
    <p:sldId id="304" r:id="rId17"/>
    <p:sldId id="305" r:id="rId18"/>
    <p:sldId id="306" r:id="rId19"/>
    <p:sldId id="308" r:id="rId20"/>
    <p:sldId id="271" r:id="rId21"/>
    <p:sldId id="307" r:id="rId22"/>
    <p:sldId id="272" r:id="rId23"/>
    <p:sldId id="302" r:id="rId24"/>
    <p:sldId id="296" r:id="rId25"/>
    <p:sldId id="297" r:id="rId26"/>
    <p:sldId id="298" r:id="rId27"/>
    <p:sldId id="303" r:id="rId28"/>
    <p:sldId id="299" r:id="rId29"/>
    <p:sldId id="301" r:id="rId30"/>
    <p:sldId id="291" r:id="rId31"/>
    <p:sldId id="300" r:id="rId32"/>
    <p:sldId id="292" r:id="rId33"/>
    <p:sldId id="29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Алексеева" initials="НА" lastIdx="1" clrIdx="0">
    <p:extLst>
      <p:ext uri="{19B8F6BF-5375-455C-9EA6-DF929625EA0E}">
        <p15:presenceInfo xmlns:p15="http://schemas.microsoft.com/office/powerpoint/2012/main" userId="0e409e399af31a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EBD"/>
    <a:srgbClr val="374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10T15:24:46.287" idx="1">
    <p:pos x="5409" y="309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2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0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4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6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3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8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82723-32D8-466D-B134-F9E02D1275BF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421B-B572-47DE-B0A9-22204E9111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77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8707"/>
            <a:ext cx="7772400" cy="1655762"/>
          </a:xfrm>
        </p:spPr>
        <p:txBody>
          <a:bodyPr>
            <a:normAutofit/>
          </a:bodyPr>
          <a:lstStyle/>
          <a:p>
            <a:r>
              <a:rPr lang="ru-RU" sz="4400" b="1" dirty="0"/>
              <a:t>ПСИХОЛОГИЧЕСКОЕ ЗДОРОВЬЕ В ЭПОХУ ПАНДЕМИИ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68382"/>
            <a:ext cx="6858000" cy="1655762"/>
          </a:xfrm>
        </p:spPr>
        <p:txBody>
          <a:bodyPr/>
          <a:lstStyle/>
          <a:p>
            <a:pPr algn="r"/>
            <a:r>
              <a:rPr lang="ru-RU" b="1" dirty="0"/>
              <a:t>Педагог-психолог МДОУ «Детский сад №67», медицинский психолог </a:t>
            </a:r>
          </a:p>
          <a:p>
            <a:pPr algn="r"/>
            <a:r>
              <a:rPr lang="ru-RU" b="1" dirty="0"/>
              <a:t>Алексеева Наталья Валерьевна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7646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498" y="523622"/>
            <a:ext cx="8222742" cy="1325563"/>
          </a:xfrm>
        </p:spPr>
        <p:txBody>
          <a:bodyPr>
            <a:noAutofit/>
          </a:bodyPr>
          <a:lstStyle/>
          <a:p>
            <a:endParaRPr lang="ru-RU" sz="4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8496" y="1825624"/>
            <a:ext cx="8729472" cy="503237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Если вам не спится, а у кого-то день и ночь уже перемешались, не насилуйте себя, ворочаясь с боку на бок – вставайте и займитесь чем-нибудь приятным или полезным, чтобы порадовать себя или ваших близких, когда те проснутся (</a:t>
            </a:r>
            <a:r>
              <a:rPr lang="ru-RU" b="1" u="sng" dirty="0"/>
              <a:t>правило 5 минут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Не стоит бесконечно смотреть новости, вполне достаточно делать это один раз в сутки. И уж тем более, не стоит просматривать ужасающие </a:t>
            </a:r>
            <a:r>
              <a:rPr lang="ru-RU" dirty="0" err="1"/>
              <a:t>фэйки</a:t>
            </a:r>
            <a:r>
              <a:rPr lang="ru-RU" dirty="0"/>
              <a:t> в Интернете и предаваться унынию, читая всяческие страшилки от любителей попугать. Такие небезобидные фантазеры (информационные садисты) есть, и они – не друзья нам.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272" y="1011936"/>
            <a:ext cx="7101078" cy="67875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11936"/>
            <a:ext cx="7886700" cy="5165027"/>
          </a:xfrm>
        </p:spPr>
        <p:txBody>
          <a:bodyPr>
            <a:normAutofit/>
          </a:bodyPr>
          <a:lstStyle/>
          <a:p>
            <a:r>
              <a:rPr lang="ru-RU" dirty="0"/>
              <a:t>Постоянный просмотр новостей со словами “коронавирус”, “умерли”, “трагедия”, “катастрофа”, “опасность” - непереносимы для детей. Особенно для детей 8-12 лет, которые УЖЕ многое понимают, но их механизмы </a:t>
            </a:r>
            <a:r>
              <a:rPr lang="ru-RU" dirty="0" err="1"/>
              <a:t>совладания</a:t>
            </a:r>
            <a:r>
              <a:rPr lang="ru-RU" dirty="0"/>
              <a:t> еще очень незрелые!!!</a:t>
            </a:r>
          </a:p>
          <a:p>
            <a:r>
              <a:rPr lang="ru-RU" dirty="0"/>
              <a:t>Что делать: Выберете себе один или несколько источников, которым вы доверяете. Просматривайте информацию на них два раза в день (а лучше раз в день). Выберете для этого время, которое вам подходит.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AE095-289F-4B63-B136-D13C0612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6F9E34-480A-4A2A-B589-E6791618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Очевидно, что телевизора фоном быть не должно, если у вас на это нет каких-то очень веских причин. Но даже если эти причины есть, дети в этом участвовать не должны. Если их переживания не будут переработаны, через некоторое время возможно придется иметь дело в расстройствами сна, поведения (капризность, агрессивность, неготовность действовать), страхами и тревогами.</a:t>
            </a:r>
          </a:p>
        </p:txBody>
      </p:sp>
    </p:spTree>
    <p:extLst>
      <p:ext uri="{BB962C8B-B14F-4D97-AF65-F5344CB8AC3E}">
        <p14:creationId xmlns:p14="http://schemas.microsoft.com/office/powerpoint/2010/main" val="2855866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24128"/>
            <a:ext cx="7886700" cy="5152835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Используйте критическое мышление для осмысления информации. В том числе и прямо сейчас.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B5655F-B4FC-4373-9867-1A8F6B597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19" y="2795588"/>
            <a:ext cx="4333875" cy="33813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6348" y="145775"/>
            <a:ext cx="7919001" cy="634037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4000" b="1" u="sng" dirty="0"/>
              <a:t>Тактическое дыхание</a:t>
            </a:r>
          </a:p>
          <a:p>
            <a:pPr marL="0" indent="0">
              <a:buNone/>
            </a:pPr>
            <a:r>
              <a:rPr lang="ru-RU" dirty="0"/>
              <a:t>Оно называется так, потому что его активно используют в боевых действиях. Когда вокруг свистят пули, наш организм естественным образом работает под управлением симпатического отдела нервной системы. И дыхание позволяет даже в таких условиях за пару-тройку минут перейти к относительному спокойствию и начать соображать. Это можно применять при тревожности, панических атаках и общего ощущения стресса.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Вы наверняка слышали, а, возможно, и практикуете. Вот она: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Вдохните считая 1, 2, 3, 4…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Остановитесь и задержите дыхание 1, 2, 3, 4…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Выдыхайте считая 1, 2, 3, 4…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dirty="0"/>
              <a:t>Повторите.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Помимо этого ритма также рекомендуется дышать «животом». Для этого надо лечь на спину и положить руку на грудную клетку. В идеале она должна оставаться неподвижной — вдох идет вместе со движением диафрагмы, словно воздух попадает в живот. Грудная клетка при вдохе не вздымается и не опускается при выдохе.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504" y="390144"/>
            <a:ext cx="7149846" cy="18166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072" y="1825624"/>
            <a:ext cx="8320278" cy="4831207"/>
          </a:xfrm>
        </p:spPr>
        <p:txBody>
          <a:bodyPr>
            <a:normAutofit/>
          </a:bodyPr>
          <a:lstStyle/>
          <a:p>
            <a:r>
              <a:rPr lang="ru-RU" sz="3600" dirty="0"/>
              <a:t>Как бы вам не было тревожно или страшно, просто дышите таким образом и вы неизбежно успокоитесь. Вы просто переведете свою нервную систему в другое состояние.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C6BAC-06E8-4538-B132-1C90358B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F880AB-E19E-424D-8244-CDA48A5D7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Юмор – мощный защитный механизм, ресурс для </a:t>
            </a:r>
            <a:r>
              <a:rPr lang="ru-RU" sz="3600" dirty="0" err="1"/>
              <a:t>совладания</a:t>
            </a:r>
            <a:r>
              <a:rPr lang="ru-RU" sz="3600" dirty="0"/>
              <a:t> с негативными эмоциями!</a:t>
            </a:r>
          </a:p>
        </p:txBody>
      </p:sp>
    </p:spTree>
    <p:extLst>
      <p:ext uri="{BB962C8B-B14F-4D97-AF65-F5344CB8AC3E}">
        <p14:creationId xmlns:p14="http://schemas.microsoft.com/office/powerpoint/2010/main" val="3849087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BE71B-75C9-4FA2-9AB7-722A06B8E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902F45B-B86E-44A8-A412-46ED0EC60D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930" y="1219200"/>
            <a:ext cx="3790122" cy="4957763"/>
          </a:xfrm>
        </p:spPr>
      </p:pic>
    </p:spTree>
    <p:extLst>
      <p:ext uri="{BB962C8B-B14F-4D97-AF65-F5344CB8AC3E}">
        <p14:creationId xmlns:p14="http://schemas.microsoft.com/office/powerpoint/2010/main" val="4218876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3CE8F-2948-45B9-9E89-06E7F200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D88EFED-E521-4AD4-8870-F172F050BE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73" y="1033670"/>
            <a:ext cx="5446643" cy="5143293"/>
          </a:xfrm>
        </p:spPr>
      </p:pic>
    </p:spTree>
    <p:extLst>
      <p:ext uri="{BB962C8B-B14F-4D97-AF65-F5344CB8AC3E}">
        <p14:creationId xmlns:p14="http://schemas.microsoft.com/office/powerpoint/2010/main" val="156767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C5309-5BAA-4BF9-93E3-CB3D3082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B22DAD5-399C-4993-8DBB-C96A6E3B7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7" y="583096"/>
            <a:ext cx="6202018" cy="5593867"/>
          </a:xfrm>
        </p:spPr>
      </p:pic>
    </p:spTree>
    <p:extLst>
      <p:ext uri="{BB962C8B-B14F-4D97-AF65-F5344CB8AC3E}">
        <p14:creationId xmlns:p14="http://schemas.microsoft.com/office/powerpoint/2010/main" val="377759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174" y="352934"/>
            <a:ext cx="7650248" cy="32810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9843" y="1152940"/>
            <a:ext cx="7945507" cy="5024024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Так уж сложилось в нашей культуре, что никто никогда не готовил нас к несчастьям. Все люди мечтают о счастливой жизни для себя и своих детей. Но, к сожалению, жизнь – исходно травматична. И еще никому не удавалось прожить без психических травм, индивидуальных или даже общенациональных. Одну общенациональную травму мы сейчас переживаем.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528" y="865632"/>
            <a:ext cx="8388096" cy="566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B0C1068-19BB-4A8C-9E2E-C2BA17811485}"/>
              </a:ext>
            </a:extLst>
          </p:cNvPr>
          <p:cNvSpPr/>
          <p:nvPr/>
        </p:nvSpPr>
        <p:spPr>
          <a:xfrm>
            <a:off x="609600" y="609601"/>
            <a:ext cx="819302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b="1" u="sng" dirty="0"/>
              <a:t>Классические физиологические методы </a:t>
            </a:r>
            <a:r>
              <a:rPr lang="ru-RU" sz="4000" b="1" u="sng" dirty="0" err="1"/>
              <a:t>совладания</a:t>
            </a:r>
            <a:r>
              <a:rPr lang="ru-RU" sz="4000" b="1" u="sng" dirty="0"/>
              <a:t> со стрессом: </a:t>
            </a:r>
            <a:br>
              <a:rPr lang="ru-RU" sz="4000" b="1" u="sng" dirty="0"/>
            </a:br>
            <a:r>
              <a:rPr lang="ru-RU" sz="3600" dirty="0"/>
              <a:t>1.Не забывайте пить. Лучше маленькими глотками. </a:t>
            </a:r>
            <a:br>
              <a:rPr lang="ru-RU" sz="3600" dirty="0"/>
            </a:br>
            <a:r>
              <a:rPr lang="ru-RU" sz="3600" dirty="0"/>
              <a:t>2.Хорошо и разнообразно ешьте. </a:t>
            </a:r>
            <a:br>
              <a:rPr lang="ru-RU" sz="3600" dirty="0"/>
            </a:br>
            <a:r>
              <a:rPr lang="ru-RU" sz="3600" dirty="0"/>
              <a:t>3.Спите, сколько удается. </a:t>
            </a:r>
            <a:br>
              <a:rPr lang="ru-RU" sz="3600" dirty="0"/>
            </a:br>
            <a:r>
              <a:rPr lang="ru-RU" sz="3600" dirty="0"/>
              <a:t>4.Гуляйте или проветривайте помещение. </a:t>
            </a:r>
            <a:br>
              <a:rPr lang="ru-RU" sz="3600" dirty="0"/>
            </a:br>
            <a:r>
              <a:rPr lang="ru-RU" sz="3600" dirty="0"/>
              <a:t>5.Двигайтесь. Хотя бы потягивайтесь. </a:t>
            </a:r>
            <a:br>
              <a:rPr lang="ru-RU" sz="36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48C1E-853F-42BE-B154-A4EA64B8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65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D0F2B5-CFB5-47A9-A239-8963C5C31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113183"/>
            <a:ext cx="7985263" cy="5063780"/>
          </a:xfrm>
        </p:spPr>
        <p:txBody>
          <a:bodyPr>
            <a:normAutofit/>
          </a:bodyPr>
          <a:lstStyle/>
          <a:p>
            <a:r>
              <a:rPr lang="ru-RU" sz="3200" dirty="0"/>
              <a:t>6.Время от времени вспоминайте, что у вас есть тело - и проверяйте, насколько ему сейчас комфортно. </a:t>
            </a:r>
            <a:br>
              <a:rPr lang="ru-RU" sz="3200" dirty="0"/>
            </a:br>
            <a:r>
              <a:rPr lang="ru-RU" sz="3200" dirty="0"/>
              <a:t>7.Успокоиться помогает рассасывание во рту карамельки - желательно, мятной (мята сама по себе - легкое успокоительное, а движения, когда мы рассасываем во рту конфету или таблетку, физиологически расслабляют). </a:t>
            </a:r>
            <a:br>
              <a:rPr lang="ru-RU" sz="3200" dirty="0"/>
            </a:br>
            <a:r>
              <a:rPr lang="ru-RU" sz="3200" dirty="0"/>
              <a:t>8.Плачьте. Да, это отличный транквилизатор и даже обезболивающее</a:t>
            </a:r>
            <a:r>
              <a:rPr lang="ru-RU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715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311964" y="579121"/>
            <a:ext cx="7203385" cy="670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6104" y="1193492"/>
            <a:ext cx="7879245" cy="5085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Классические психологические методы:</a:t>
            </a:r>
            <a:br>
              <a:rPr lang="ru-RU" dirty="0"/>
            </a:br>
            <a:r>
              <a:rPr lang="ru-RU" dirty="0"/>
              <a:t>1.Не требуйте от себя подвигов. Вообще ничего от себя не требуйте, а если что-то необходимо сделать - нежно уговаривайте и хвалите после. </a:t>
            </a:r>
            <a:br>
              <a:rPr lang="ru-RU" dirty="0"/>
            </a:br>
            <a:r>
              <a:rPr lang="ru-RU" dirty="0"/>
              <a:t>2.Мысленно отмечайте каждое сделанное дело, даже мелкое, а не гонитесь сразу за следующим. Полминуты погоды не сделают, а пользу от осознания выполненного принесут. </a:t>
            </a:r>
            <a:br>
              <a:rPr lang="ru-RU" dirty="0"/>
            </a:br>
            <a:r>
              <a:rPr lang="ru-RU" dirty="0"/>
              <a:t>3.Говорите себе, какой вы молодец и зайчик / котик / крокодильчик / матерый волчара, несмотря на непростые условия.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D59B5-3749-486F-BB4A-4677746B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948" y="365126"/>
            <a:ext cx="7309402" cy="315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934E22-CC18-478B-A6F7-9E7D350FD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086678"/>
            <a:ext cx="7945507" cy="5090285"/>
          </a:xfrm>
        </p:spPr>
        <p:txBody>
          <a:bodyPr>
            <a:normAutofit/>
          </a:bodyPr>
          <a:lstStyle/>
          <a:p>
            <a:r>
              <a:rPr lang="ru-RU" dirty="0"/>
              <a:t>4.</a:t>
            </a:r>
            <a:r>
              <a:rPr lang="ru-RU" b="1" dirty="0"/>
              <a:t>Помните, что ваши реакции нормальны. Нормально рыдать, нормально злиться, нормально паниковать, нормально бояться, нормально замирать. </a:t>
            </a:r>
            <a:br>
              <a:rPr lang="ru-RU" dirty="0"/>
            </a:br>
            <a:r>
              <a:rPr lang="ru-RU" dirty="0"/>
              <a:t>5.Если реакции сильные, не проходят, вам при этом совсем плохо, надолго нарушается сон и аппетит, - поддержите себя каким-нибудь безрецептурным успокоительным, а если оно не помогает - обратитесь к психотерапевту или психиатру. Благо сейчас почти все работают онлайн. Это не стыдно, это нормально и ответственно.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3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3D724-AF79-4C73-A5CB-492270C61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8" y="365126"/>
            <a:ext cx="7547941" cy="315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FE14FF-3976-4267-8BDC-DF57F1BF8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967408"/>
            <a:ext cx="8011767" cy="56189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6.Определите, что сейчас точно в зоне вашего контроля. Можете почитать книжку - читайте. Хочется приготовить вкусный ужин - готовьте. Успокаивает закупка гречки - закупайте. Хотите помогать пожилым - помогайте. 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7.Определите, какие места и моменты в вашем распорядке дня максимально предсказуемы и надежны. Опирайтесь на них, чтобы подзарядиться. Например, вы точно читаете на ночь книжку или точно валяетесь перед сном в обнимку с ребенком, или точно гуляете рано утром с собакой. </a:t>
            </a:r>
          </a:p>
          <a:p>
            <a:pPr marL="0" indent="0">
              <a:buNone/>
            </a:pPr>
            <a:br>
              <a:rPr lang="ru-RU" dirty="0"/>
            </a:br>
            <a:r>
              <a:rPr lang="ru-RU" dirty="0"/>
              <a:t>8.Разберитесь с комфортным вам горизонтом будущего. Если неопределенность очень пугает, попробуйте прикинуть планы на будущее для разных ситуаций. Например, «если фирма закроется, уеду в деревню сажать картошку». Если будущее видится слишком катастрофичным, а планы строить страшно, фиксируйтесь на сегодняшнем дне: «прямо сейчас еда есть, руки-ноги на месте, </a:t>
            </a:r>
            <a:r>
              <a:rPr lang="ru-RU" dirty="0" err="1"/>
              <a:t>ок</a:t>
            </a:r>
            <a:r>
              <a:rPr lang="ru-RU" dirty="0"/>
              <a:t>». </a:t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342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BCBBB-804F-4C9C-9F38-6ACA2762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65126"/>
            <a:ext cx="6381750" cy="315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B91EC8-8BD6-4F4D-91D5-A4B763C8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020417"/>
            <a:ext cx="7892498" cy="5156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Другие методики и практики:</a:t>
            </a:r>
          </a:p>
          <a:p>
            <a:pPr marL="0" indent="0">
              <a:buNone/>
            </a:pPr>
            <a:r>
              <a:rPr lang="ru-RU" b="1" dirty="0"/>
              <a:t>Метод билатеральной стимуляции </a:t>
            </a:r>
            <a:r>
              <a:rPr lang="ru-RU" dirty="0"/>
              <a:t>(активируются оба полушария головного мозга и связь между ними):</a:t>
            </a:r>
            <a:br>
              <a:rPr lang="ru-RU" dirty="0"/>
            </a:br>
            <a:r>
              <a:rPr lang="ru-RU" dirty="0"/>
              <a:t>- Когда гуляешь, озираться, смотреть поочередно вправо и влево. </a:t>
            </a:r>
            <a:br>
              <a:rPr lang="ru-RU" dirty="0"/>
            </a:br>
            <a:r>
              <a:rPr lang="ru-RU" dirty="0"/>
              <a:t>- Положить ладони себе на ключицы/плечи крест-накрест и поочередно ими похлопывать. При этом можно представлять что-то приятное. </a:t>
            </a:r>
            <a:br>
              <a:rPr lang="ru-RU" dirty="0"/>
            </a:br>
            <a:r>
              <a:rPr lang="ru-RU" dirty="0"/>
              <a:t>- Точно так же можно хлопать себя по коленям: то по правому, то по левому.</a:t>
            </a:r>
          </a:p>
        </p:txBody>
      </p:sp>
    </p:spTree>
    <p:extLst>
      <p:ext uri="{BB962C8B-B14F-4D97-AF65-F5344CB8AC3E}">
        <p14:creationId xmlns:p14="http://schemas.microsoft.com/office/powerpoint/2010/main" val="2672012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3215C-B48E-4480-92AE-CBA6EFDE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Если страх, тревога «парализуют» пробуйте: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B4FF2A-E86C-43FE-8FF2-DA95471D5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- Танцевать. </a:t>
            </a:r>
            <a:br>
              <a:rPr lang="ru-RU" sz="3200" dirty="0"/>
            </a:br>
            <a:r>
              <a:rPr lang="ru-RU" sz="3200" dirty="0"/>
              <a:t>- Петь (если хором - вообще супер). </a:t>
            </a:r>
            <a:br>
              <a:rPr lang="ru-RU" sz="3200" dirty="0"/>
            </a:br>
            <a:r>
              <a:rPr lang="ru-RU" sz="3200" dirty="0"/>
              <a:t>- Разговаривать с другими (да здравствуют телефон и скайп). </a:t>
            </a:r>
            <a:br>
              <a:rPr lang="ru-RU" sz="3200" dirty="0"/>
            </a:br>
            <a:r>
              <a:rPr lang="ru-RU" sz="3200" dirty="0"/>
              <a:t>- Играть! Но не на компе, а в нормальные оффлайновые игры. Если вы заперты дома с детьми и близкими - самое время поиграть, повозиться и повалять дурака. </a:t>
            </a:r>
          </a:p>
        </p:txBody>
      </p:sp>
    </p:spTree>
    <p:extLst>
      <p:ext uri="{BB962C8B-B14F-4D97-AF65-F5344CB8AC3E}">
        <p14:creationId xmlns:p14="http://schemas.microsoft.com/office/powerpoint/2010/main" val="1466070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69777-0FFD-4AD2-B88E-AD4B35A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C99327-B2AC-4736-9D26-AACF86A3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Если очень страшно: </a:t>
            </a:r>
            <a:br>
              <a:rPr lang="ru-RU" sz="3200" dirty="0"/>
            </a:br>
            <a:r>
              <a:rPr lang="ru-RU" sz="3200" dirty="0"/>
              <a:t>- Поставьте ноги на пол или встаньте. Почувствуйте, как ноги опираются на поверхность, потопайте, ощутите, что пол вас держит. </a:t>
            </a:r>
            <a:br>
              <a:rPr lang="ru-RU" sz="3200" dirty="0"/>
            </a:br>
            <a:r>
              <a:rPr lang="ru-RU" sz="3200" dirty="0"/>
              <a:t>- Если сидите, то кроме ног, почувствуйте попу и спину - как их поддерживает стул или диван, как вы опираетесь, и что опора надежна.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94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8FBDB-C811-47AE-B4C7-046621F04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5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AFCE18-60B6-489F-9C1C-4DC846CA4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3913"/>
            <a:ext cx="7886700" cy="5183050"/>
          </a:xfrm>
        </p:spPr>
        <p:txBody>
          <a:bodyPr>
            <a:normAutofit/>
          </a:bodyPr>
          <a:lstStyle/>
          <a:p>
            <a:pPr algn="just"/>
            <a:r>
              <a:rPr lang="ru-RU" sz="3600" dirty="0"/>
              <a:t>Медитации, </a:t>
            </a:r>
            <a:r>
              <a:rPr lang="ru-RU" sz="3600" dirty="0" err="1"/>
              <a:t>цигун</a:t>
            </a:r>
            <a:r>
              <a:rPr lang="ru-RU" sz="3600" dirty="0"/>
              <a:t>, практики типа йоги, ушу и </a:t>
            </a:r>
            <a:r>
              <a:rPr lang="ru-RU" sz="3600" dirty="0" err="1"/>
              <a:t>тайцзы</a:t>
            </a:r>
            <a:r>
              <a:rPr lang="ru-RU" sz="3600" dirty="0"/>
              <a:t>. Да и вообще любой спорт, если любите и занимаетесь. Если нет - насиловать себя не нужно. Делайте то и в том объеме, который доставляет удовольствие.</a:t>
            </a:r>
          </a:p>
        </p:txBody>
      </p:sp>
    </p:spTree>
    <p:extLst>
      <p:ext uri="{BB962C8B-B14F-4D97-AF65-F5344CB8AC3E}">
        <p14:creationId xmlns:p14="http://schemas.microsoft.com/office/powerpoint/2010/main" val="1234500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2B676-6229-44C8-8136-56006849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5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5AE1E-839C-4D9C-8D68-83D955C7A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1148"/>
            <a:ext cx="7886700" cy="5275815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</a:rPr>
              <a:t>Воспитывайте чувство благодарности</a:t>
            </a:r>
            <a:r>
              <a:rPr lang="ru-RU" sz="1900" b="1" dirty="0">
                <a:solidFill>
                  <a:prstClr val="black"/>
                </a:solidFill>
              </a:rPr>
              <a:t> - </a:t>
            </a:r>
            <a:r>
              <a:rPr lang="ru-RU" dirty="0">
                <a:solidFill>
                  <a:prstClr val="black"/>
                </a:solidFill>
              </a:rPr>
              <a:t>то есть, когда вы хотите пожаловаться, когда вас накрывают негативные эмоции, переключите свое внимание на то, за что вы </a:t>
            </a:r>
            <a:r>
              <a:rPr lang="ru-RU" b="1" u="sng" dirty="0">
                <a:solidFill>
                  <a:prstClr val="black"/>
                </a:solidFill>
              </a:rPr>
              <a:t>благодарны</a:t>
            </a:r>
            <a:r>
              <a:rPr lang="ru-RU" dirty="0">
                <a:solidFill>
                  <a:prstClr val="black"/>
                </a:solidFill>
              </a:rPr>
              <a:t> этой ситуации, какие плюсы она несет. </a:t>
            </a:r>
            <a:r>
              <a:rPr lang="ru-RU" u="sng" dirty="0">
                <a:solidFill>
                  <a:prstClr val="black"/>
                </a:solidFill>
              </a:rPr>
              <a:t>Обдумывание</a:t>
            </a:r>
            <a:r>
              <a:rPr lang="ru-RU" dirty="0">
                <a:solidFill>
                  <a:prstClr val="black"/>
                </a:solidFill>
              </a:rPr>
              <a:t>, за что же вы можете быть благодарны, не только хорошо само по себе. Это </a:t>
            </a:r>
            <a:r>
              <a:rPr lang="ru-RU" u="sng" dirty="0">
                <a:solidFill>
                  <a:prstClr val="black"/>
                </a:solidFill>
              </a:rPr>
              <a:t>также уменьшает количество кортизола (гормона стресса) на 23%. </a:t>
            </a:r>
            <a:r>
              <a:rPr lang="ru-RU" dirty="0">
                <a:solidFill>
                  <a:prstClr val="black"/>
                </a:solidFill>
              </a:rPr>
              <a:t>Каждый раз, когда вы думаете негативно или пессимистично, используйте это как сигнал "переключить передачу" и подумать о чем-нибудь позитивном.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95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FD46B-1727-45D1-AE6B-E246B3DB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4E9AB8E-2250-41F8-905C-7C34B5497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" y="365126"/>
            <a:ext cx="7619999" cy="6127748"/>
          </a:xfrm>
        </p:spPr>
      </p:pic>
    </p:spTree>
    <p:extLst>
      <p:ext uri="{BB962C8B-B14F-4D97-AF65-F5344CB8AC3E}">
        <p14:creationId xmlns:p14="http://schemas.microsoft.com/office/powerpoint/2010/main" val="1021124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FA82FA5-C23F-4D84-8FAA-23CF5A000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35" y="365126"/>
            <a:ext cx="8536056" cy="6291262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03158-82D5-4401-9320-D7513E377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B2975C-B0C9-4A88-8E5D-9B4B0E737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685800">
              <a:lnSpc>
                <a:spcPct val="120000"/>
              </a:lnSpc>
              <a:buClr>
                <a:srgbClr val="B71E42"/>
              </a:buClr>
              <a:buSzPct val="100000"/>
              <a:buNone/>
            </a:pPr>
            <a:r>
              <a:rPr lang="ru-RU" sz="4000" b="1" dirty="0">
                <a:solidFill>
                  <a:prstClr val="black"/>
                </a:solidFill>
              </a:rPr>
              <a:t>И не забываем: Каждый день не может быть хорошим, но есть что-то хорошее в каждом дне!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888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EDAE9B84-6B4B-4F25-A55A-DE425622AA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29" y="490331"/>
            <a:ext cx="7792279" cy="5473147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62F47-2BF8-4CBB-BC67-6F2A81475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B02DEF-B5EB-4F15-8072-B3749E1AD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500" dirty="0">
                <a:latin typeface="Bahnschrift Light SemiCondensed" panose="020B0502040204020203" pitchFamily="34" charset="0"/>
              </a:rPr>
              <a:t>Спасибо за внимание!)</a:t>
            </a:r>
          </a:p>
        </p:txBody>
      </p:sp>
    </p:spTree>
    <p:extLst>
      <p:ext uri="{BB962C8B-B14F-4D97-AF65-F5344CB8AC3E}">
        <p14:creationId xmlns:p14="http://schemas.microsoft.com/office/powerpoint/2010/main" val="402652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51103"/>
            <a:ext cx="7886700" cy="11460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2064" y="1645920"/>
            <a:ext cx="8186166" cy="486460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600" dirty="0"/>
              <a:t>В настоящее время практически у каждого из нас присутствует в той или иной степени боязнь заразиться вирусом и страх того, что будет с экономикой, а самое главное – с продовольствием, так как страх голода почти генетически присутствует у большинства населения. А для некоторых уже через неделю после введения карантина (и исчезновения доходов) стал реальностью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270" y="560832"/>
            <a:ext cx="6872080" cy="120205"/>
          </a:xfrm>
        </p:spPr>
        <p:txBody>
          <a:bodyPr>
            <a:normAutofit fontScale="90000"/>
          </a:bodyPr>
          <a:lstStyle/>
          <a:p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6104" y="1192696"/>
            <a:ext cx="7879246" cy="49842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Самоизоляция на всех действует по-разному. Одно дело, если у вас дружная любящая семья, и теперь у вас появилась возможность долго не расставаться друг с другом, поговорить, посмотреть старые фото, вспомнить - где и когда это было, вместе приготовить любимые блюда, заняться хоровым караоке, поиграть в карты или домино на желание, посмотреть хорошие комедии. Можно поспорить, но при этом не переходить к ругани и обидам. Очень важно проявлять взаимную терпимость, даже если кто-то из членов семьи проявляет повышенную (невротическую) разговорчивость, а другой, наоборот, периодически демонстрирует склонность к уединению.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3034" y="829056"/>
            <a:ext cx="7886700" cy="5225987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dirty="0"/>
              <a:t>Совсем другое дело, если ранее уход на работу и позднее возвращение избавляли вас от необходимости общения или сводили его к вопросам: «Что купить, что приготовить, когда будешь?». Можно прогнозировать, что самоизоляция в этих случаях приведет или к пересмотру отношений, или к их распаду. «Изоляция вдвоем» усиливает (ранее подавленный) потенциал агрессивности и деструктивности.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719328"/>
            <a:ext cx="8039862" cy="54576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Ну, и совсем уж плохой вариант – у одиноких. Здесь присоединятся все факторы болезней одиночества, включая снижение иммунитета. Если среди ваших друзей или родных есть такие, звоните им чаще, только не нужно пересказывать устрашающие новости, а заранее продумайте – о чем бы вам и вашему собеседнику было интересно поговорить? Но даже если ваш собеседник будет бесконечно жаловаться, терпеливо выслушивайте. Проявляя доброту и сострадание к другому, вы укрепляете собственную психику. </a:t>
            </a:r>
          </a:p>
          <a:p>
            <a:r>
              <a:rPr lang="ru-RU" dirty="0"/>
              <a:t>Но избегайте общения с людьми, которые вам неприятны, даже если они сами звонят вам. Сошлитесь на занятость домашними делами.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232452" y="681037"/>
            <a:ext cx="7282898" cy="4284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78226"/>
            <a:ext cx="7905750" cy="4798737"/>
          </a:xfrm>
        </p:spPr>
        <p:txBody>
          <a:bodyPr/>
          <a:lstStyle/>
          <a:p>
            <a:r>
              <a:rPr lang="ru-RU" dirty="0"/>
              <a:t>Что можно было порекомендовать всем? Не просто соблюдать правила гигиены, а несмотря на то, что никуда не нужно идти ни сегодня, ни завтра, мужчинам – обязательно ежедневно бриться, мыться как перед выходом на работу и одевать чистое белье, женщинам – не забывать о прическе, макияже и т.д., и даже более того – делать это так, словно вы собираетесь на свидание, благо времени на сборы сейчас более чем достаточно. Кстати, секс – это тоже хорошее лекарство от депрессии.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5216" y="829056"/>
            <a:ext cx="7930134" cy="5596128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Когда приведете себя в порядок, найдите какое-то занятие. Переберите и сотрите пыль со всех книжек в шкафу, а если вдруг найдете что-то давно отложенное и не прочитанное, обязательно оставьте на прикроватной тумбочке. Разберите давно забытые вещи в вашей кладовой, отложенных до лета чемоданах, в редко открываемых посудных полках и на шкафах. </a:t>
            </a:r>
            <a:r>
              <a:rPr lang="ru-RU" sz="3200" b="1" dirty="0"/>
              <a:t>Помните, что ничто так не стимулирует тревогу, как безделье</a:t>
            </a:r>
            <a:r>
              <a:rPr lang="ru-RU" sz="3200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1862</Words>
  <Application>Microsoft Office PowerPoint</Application>
  <PresentationFormat>Экран (4:3)</PresentationFormat>
  <Paragraphs>40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Bahnschrift Light SemiCondensed</vt:lpstr>
      <vt:lpstr>Calibri Light</vt:lpstr>
      <vt:lpstr>Office Theme</vt:lpstr>
      <vt:lpstr>ПСИХОЛОГИЧЕСКОЕ ЗДОРОВЬЕ В ЭПОХУ ПАНДЕМИИ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страх, тревога «парализуют» пробуйте: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Наталья Алексеева</cp:lastModifiedBy>
  <cp:revision>29</cp:revision>
  <dcterms:created xsi:type="dcterms:W3CDTF">2020-01-15T14:10:04Z</dcterms:created>
  <dcterms:modified xsi:type="dcterms:W3CDTF">2020-04-10T16:55:35Z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531876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